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Override PartName="/ppt/presentation.xml" ContentType="application/vnd.openxmlformats-officedocument.presentationml.presentation.main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Masters/slideMaster1.xml" ContentType="application/vnd.openxmlformats-officedocument.presentationml.slideMaster+xml"/>
  <Override PartName="/ppt/notesSlides/notesSlide6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7.xml" ContentType="application/vnd.openxmlformats-officedocument.presentationml.notesSlide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.xml" ContentType="application/vnd.openxmlformats-officedocument.presentationml.slideLayout+xml"/>
  <Override PartName="/ppt/notesSlides/notesSlide1.xml" ContentType="application/vnd.openxmlformats-officedocument.presentationml.notesSlide+xml"/>
  <Override PartName="/ppt/slideLayouts/slideLayout4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Layouts/slideLayout1.xml" ContentType="application/vnd.openxmlformats-officedocument.presentationml.slideLayout+xml"/>
  <Override PartName="/ppt/notesSlides/notesSlide4.xml" ContentType="application/vnd.openxmlformats-officedocument.presentationml.notesSlide+xml"/>
  <Override PartName="/ppt/theme/theme1.xml" ContentType="application/vnd.openxmlformats-officedocument.theme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</p:sldIdLst>
  <p:sldSz cx="20116800" cy="10972800"/>
  <p:notesSz cx="9144000" cy="6858000"/>
  <p:defaultTextStyle>
    <a:defPPr>
      <a:defRPr lang="en-US"/>
    </a:defPPr>
    <a:lvl1pPr marL="0" algn="l" defTabSz="972447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1pPr>
    <a:lvl2pPr marL="486223" algn="l" defTabSz="972447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2pPr>
    <a:lvl3pPr marL="972447" algn="l" defTabSz="972447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3pPr>
    <a:lvl4pPr marL="1458670" algn="l" defTabSz="972447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4pPr>
    <a:lvl5pPr marL="1944894" algn="l" defTabSz="972447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5pPr>
    <a:lvl6pPr marL="2431117" algn="l" defTabSz="972447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6pPr>
    <a:lvl7pPr marL="2917341" algn="l" defTabSz="972447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7pPr>
    <a:lvl8pPr marL="3403564" algn="l" defTabSz="972447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8pPr>
    <a:lvl9pPr marL="3889788" algn="l" defTabSz="972447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8" autoAdjust="0"/>
    <p:restoredTop sz="94662" autoAdjust="0"/>
  </p:normalViewPr>
  <p:slideViewPr>
    <p:cSldViewPr>
      <p:cViewPr varScale="1">
        <p:scale>
          <a:sx n="43" d="100"/>
          <a:sy n="43" d="100"/>
        </p:scale>
        <p:origin x="-690" y="-120"/>
      </p:cViewPr>
      <p:guideLst>
        <p:guide orient="horz" pos="3456"/>
        <p:guide pos="63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customXml" Target="../customXml/item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customXml" Target="../customXml/item2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customXml" Target="../customXml/item1.xml"/></Relationships>
</file>

<file path=ppt/media/image1.png>
</file>

<file path=ppt/media/image2.png>
</file>

<file path=ppt/media/image3.png>
</file>

<file path=ppt/media/image4.png>
</file>

<file path=ppt/media/image5.png>
</file>

<file path=ppt/media/media1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633457-E190-4FA9-8C88-82145DF351AD}" type="datetimeFigureOut">
              <a:rPr lang="en-US" smtClean="0"/>
              <a:t>4/10/2021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14563" y="514350"/>
            <a:ext cx="4714875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ED5939-A1CF-4C3A-B4AA-AB2975926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3414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7244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86223" algn="l" defTabSz="97244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72447" algn="l" defTabSz="97244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458670" algn="l" defTabSz="97244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944894" algn="l" defTabSz="97244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431117" algn="l" defTabSz="97244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917341" algn="l" defTabSz="97244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403564" algn="l" defTabSz="97244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889788" algn="l" defTabSz="97244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14563" y="514350"/>
            <a:ext cx="4714875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D5939-A1CF-4C3A-B4AA-AB2975926E1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5046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14563" y="514350"/>
            <a:ext cx="4714875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D5939-A1CF-4C3A-B4AA-AB2975926E1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5046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14563" y="514350"/>
            <a:ext cx="4714875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D5939-A1CF-4C3A-B4AA-AB2975926E1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5046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14563" y="514350"/>
            <a:ext cx="4714875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D5939-A1CF-4C3A-B4AA-AB2975926E1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5046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14563" y="514350"/>
            <a:ext cx="4714875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D5939-A1CF-4C3A-B4AA-AB2975926E1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5046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14563" y="514350"/>
            <a:ext cx="4714875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D5939-A1CF-4C3A-B4AA-AB2975926E1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5046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14563" y="514350"/>
            <a:ext cx="4714875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D5939-A1CF-4C3A-B4AA-AB2975926E1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5046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8760" y="3408684"/>
            <a:ext cx="17099280" cy="235204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17521" y="6217920"/>
            <a:ext cx="14081760" cy="280416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862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724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4586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9448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4311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9173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4035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8897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071F4-70CA-4293-BC45-4B7BC605D6B2}" type="datetimeFigureOut">
              <a:rPr lang="en-US" smtClean="0"/>
              <a:t>4/10/2021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C187A-D92F-439E-88E1-17D6A9C2D014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1"/>
          <p:cNvSpPr txBox="1">
            <a:spLocks/>
          </p:cNvSpPr>
          <p:nvPr userDrawn="1"/>
        </p:nvSpPr>
        <p:spPr>
          <a:xfrm>
            <a:off x="990600" y="228600"/>
            <a:ext cx="18135600" cy="1066800"/>
          </a:xfrm>
          <a:prstGeom prst="rect">
            <a:avLst/>
          </a:prstGeom>
          <a:ln>
            <a:noFill/>
          </a:ln>
        </p:spPr>
        <p:txBody>
          <a:bodyPr vert="horz" lIns="97244" tIns="48622" rIns="97244" bIns="48622" rtlCol="0" anchor="ctr">
            <a:normAutofit/>
          </a:bodyPr>
          <a:lstStyle>
            <a:lvl1pPr algn="ctr" defTabSz="972447" rtl="0" eaLnBrk="1" latinLnBrk="0" hangingPunct="1">
              <a:spcBef>
                <a:spcPct val="0"/>
              </a:spcBef>
              <a:buNone/>
              <a:defRPr sz="47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mn-MN" sz="4400" dirty="0" smtClean="0">
                <a:solidFill>
                  <a:schemeClr val="accent1"/>
                </a:solidFill>
                <a:latin typeface="Tahoma" panose="020B0604030504040204" pitchFamily="34" charset="0"/>
              </a:rPr>
              <a:t>Өгөгдлийн сангийн програмчлал – Семинар 09</a:t>
            </a:r>
            <a:r>
              <a:rPr lang="mn-MN" sz="4400" baseline="0" dirty="0" smtClean="0">
                <a:solidFill>
                  <a:schemeClr val="accent1"/>
                </a:solidFill>
                <a:latin typeface="Tahoma" panose="020B0604030504040204" pitchFamily="34" charset="0"/>
              </a:rPr>
              <a:t> </a:t>
            </a:r>
            <a:r>
              <a:rPr lang="en-US" sz="4400" baseline="0" dirty="0" smtClean="0">
                <a:solidFill>
                  <a:schemeClr val="accent1"/>
                </a:solidFill>
                <a:latin typeface="Tahoma" panose="020B0604030504040204" pitchFamily="34" charset="0"/>
              </a:rPr>
              <a:t>/</a:t>
            </a:r>
            <a:r>
              <a:rPr lang="mn-MN" sz="4400" baseline="0" dirty="0" smtClean="0">
                <a:solidFill>
                  <a:schemeClr val="accent1"/>
                </a:solidFill>
                <a:latin typeface="Tahoma" panose="020B0604030504040204" pitchFamily="34" charset="0"/>
              </a:rPr>
              <a:t>транзакшин 1</a:t>
            </a:r>
            <a:r>
              <a:rPr lang="en-US" sz="4400" baseline="0" dirty="0" smtClean="0">
                <a:solidFill>
                  <a:schemeClr val="accent1"/>
                </a:solidFill>
                <a:latin typeface="Tahoma" panose="020B0604030504040204" pitchFamily="34" charset="0"/>
              </a:rPr>
              <a:t>/</a:t>
            </a:r>
            <a:endParaRPr lang="en-US" sz="4400" dirty="0" smtClean="0">
              <a:solidFill>
                <a:schemeClr val="accent1"/>
              </a:solidFill>
              <a:latin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56458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071F4-70CA-4293-BC45-4B7BC605D6B2}" type="datetimeFigureOut">
              <a:rPr lang="en-US" smtClean="0"/>
              <a:t>4/10/2021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C187A-D92F-439E-88E1-17D6A9C2D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789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800074" y="439424"/>
            <a:ext cx="4903471" cy="936244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89665" y="439424"/>
            <a:ext cx="14375131" cy="936244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071F4-70CA-4293-BC45-4B7BC605D6B2}" type="datetimeFigureOut">
              <a:rPr lang="en-US" smtClean="0"/>
              <a:t>4/10/2021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C187A-D92F-439E-88E1-17D6A9C2D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7950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071F4-70CA-4293-BC45-4B7BC605D6B2}" type="datetimeFigureOut">
              <a:rPr lang="en-US" smtClean="0"/>
              <a:t>4/10/2021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C187A-D92F-439E-88E1-17D6A9C2D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7834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9089" y="7051047"/>
            <a:ext cx="17099280" cy="2179320"/>
          </a:xfrm>
        </p:spPr>
        <p:txBody>
          <a:bodyPr anchor="t"/>
          <a:lstStyle>
            <a:lvl1pPr algn="l">
              <a:defRPr sz="43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9089" y="4650747"/>
            <a:ext cx="17099280" cy="2400299"/>
          </a:xfrm>
        </p:spPr>
        <p:txBody>
          <a:bodyPr anchor="b"/>
          <a:lstStyle>
            <a:lvl1pPr marL="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1pPr>
            <a:lvl2pPr marL="48622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972447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3pPr>
            <a:lvl4pPr marL="145867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4pPr>
            <a:lvl5pPr marL="194489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5pPr>
            <a:lvl6pPr marL="2431117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6pPr>
            <a:lvl7pPr marL="2917341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7pPr>
            <a:lvl8pPr marL="340356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8pPr>
            <a:lvl9pPr marL="3889788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071F4-70CA-4293-BC45-4B7BC605D6B2}" type="datetimeFigureOut">
              <a:rPr lang="en-US" smtClean="0"/>
              <a:t>4/10/2021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C187A-D92F-439E-88E1-17D6A9C2D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225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89661" y="2560329"/>
            <a:ext cx="9639300" cy="7241541"/>
          </a:xfrm>
        </p:spPr>
        <p:txBody>
          <a:bodyPr/>
          <a:lstStyle>
            <a:lvl1pPr>
              <a:defRPr sz="3000"/>
            </a:lvl1pPr>
            <a:lvl2pPr>
              <a:defRPr sz="26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64245" y="2560329"/>
            <a:ext cx="9639300" cy="7241541"/>
          </a:xfrm>
        </p:spPr>
        <p:txBody>
          <a:bodyPr/>
          <a:lstStyle>
            <a:lvl1pPr>
              <a:defRPr sz="3000"/>
            </a:lvl1pPr>
            <a:lvl2pPr>
              <a:defRPr sz="26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071F4-70CA-4293-BC45-4B7BC605D6B2}" type="datetimeFigureOut">
              <a:rPr lang="en-US" smtClean="0"/>
              <a:t>4/10/2021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C187A-D92F-439E-88E1-17D6A9C2D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6058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5841" y="439420"/>
            <a:ext cx="18105120" cy="18288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2" y="2456181"/>
            <a:ext cx="8888412" cy="1023620"/>
          </a:xfrm>
        </p:spPr>
        <p:txBody>
          <a:bodyPr anchor="b"/>
          <a:lstStyle>
            <a:lvl1pPr marL="0" indent="0">
              <a:buNone/>
              <a:defRPr sz="2600" b="1"/>
            </a:lvl1pPr>
            <a:lvl2pPr marL="486223" indent="0">
              <a:buNone/>
              <a:defRPr sz="2100" b="1"/>
            </a:lvl2pPr>
            <a:lvl3pPr marL="972447" indent="0">
              <a:buNone/>
              <a:defRPr sz="1900" b="1"/>
            </a:lvl3pPr>
            <a:lvl4pPr marL="1458670" indent="0">
              <a:buNone/>
              <a:defRPr sz="1700" b="1"/>
            </a:lvl4pPr>
            <a:lvl5pPr marL="1944894" indent="0">
              <a:buNone/>
              <a:defRPr sz="1700" b="1"/>
            </a:lvl5pPr>
            <a:lvl6pPr marL="2431117" indent="0">
              <a:buNone/>
              <a:defRPr sz="1700" b="1"/>
            </a:lvl6pPr>
            <a:lvl7pPr marL="2917341" indent="0">
              <a:buNone/>
              <a:defRPr sz="1700" b="1"/>
            </a:lvl7pPr>
            <a:lvl8pPr marL="3403564" indent="0">
              <a:buNone/>
              <a:defRPr sz="1700" b="1"/>
            </a:lvl8pPr>
            <a:lvl9pPr marL="3889788" indent="0">
              <a:buNone/>
              <a:defRPr sz="1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42" y="3479802"/>
            <a:ext cx="8888412" cy="6322060"/>
          </a:xfrm>
        </p:spPr>
        <p:txBody>
          <a:bodyPr/>
          <a:lstStyle>
            <a:lvl1pPr>
              <a:defRPr sz="2600"/>
            </a:lvl1pPr>
            <a:lvl2pPr>
              <a:defRPr sz="2100"/>
            </a:lvl2pPr>
            <a:lvl3pPr>
              <a:defRPr sz="190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219058" y="2456181"/>
            <a:ext cx="8891906" cy="1023620"/>
          </a:xfrm>
        </p:spPr>
        <p:txBody>
          <a:bodyPr anchor="b"/>
          <a:lstStyle>
            <a:lvl1pPr marL="0" indent="0">
              <a:buNone/>
              <a:defRPr sz="2600" b="1"/>
            </a:lvl1pPr>
            <a:lvl2pPr marL="486223" indent="0">
              <a:buNone/>
              <a:defRPr sz="2100" b="1"/>
            </a:lvl2pPr>
            <a:lvl3pPr marL="972447" indent="0">
              <a:buNone/>
              <a:defRPr sz="1900" b="1"/>
            </a:lvl3pPr>
            <a:lvl4pPr marL="1458670" indent="0">
              <a:buNone/>
              <a:defRPr sz="1700" b="1"/>
            </a:lvl4pPr>
            <a:lvl5pPr marL="1944894" indent="0">
              <a:buNone/>
              <a:defRPr sz="1700" b="1"/>
            </a:lvl5pPr>
            <a:lvl6pPr marL="2431117" indent="0">
              <a:buNone/>
              <a:defRPr sz="1700" b="1"/>
            </a:lvl6pPr>
            <a:lvl7pPr marL="2917341" indent="0">
              <a:buNone/>
              <a:defRPr sz="1700" b="1"/>
            </a:lvl7pPr>
            <a:lvl8pPr marL="3403564" indent="0">
              <a:buNone/>
              <a:defRPr sz="1700" b="1"/>
            </a:lvl8pPr>
            <a:lvl9pPr marL="3889788" indent="0">
              <a:buNone/>
              <a:defRPr sz="1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219058" y="3479802"/>
            <a:ext cx="8891906" cy="6322060"/>
          </a:xfrm>
        </p:spPr>
        <p:txBody>
          <a:bodyPr/>
          <a:lstStyle>
            <a:lvl1pPr>
              <a:defRPr sz="2600"/>
            </a:lvl1pPr>
            <a:lvl2pPr>
              <a:defRPr sz="2100"/>
            </a:lvl2pPr>
            <a:lvl3pPr>
              <a:defRPr sz="190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071F4-70CA-4293-BC45-4B7BC605D6B2}" type="datetimeFigureOut">
              <a:rPr lang="en-US" smtClean="0"/>
              <a:t>4/10/2021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C187A-D92F-439E-88E1-17D6A9C2D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0654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071F4-70CA-4293-BC45-4B7BC605D6B2}" type="datetimeFigureOut">
              <a:rPr lang="en-US" smtClean="0"/>
              <a:t>4/10/2021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C187A-D92F-439E-88E1-17D6A9C2D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3997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071F4-70CA-4293-BC45-4B7BC605D6B2}" type="datetimeFigureOut">
              <a:rPr lang="en-US" smtClean="0"/>
              <a:t>4/10/2021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C187A-D92F-439E-88E1-17D6A9C2D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6669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5845" y="436880"/>
            <a:ext cx="6618289" cy="1859280"/>
          </a:xfrm>
        </p:spPr>
        <p:txBody>
          <a:bodyPr anchor="b"/>
          <a:lstStyle>
            <a:lvl1pPr algn="l">
              <a:defRPr sz="21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865114" y="436889"/>
            <a:ext cx="11245850" cy="9364981"/>
          </a:xfrm>
        </p:spPr>
        <p:txBody>
          <a:bodyPr/>
          <a:lstStyle>
            <a:lvl1pPr>
              <a:defRPr sz="3400"/>
            </a:lvl1pPr>
            <a:lvl2pPr>
              <a:defRPr sz="3000"/>
            </a:lvl2pPr>
            <a:lvl3pPr>
              <a:defRPr sz="26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5845" y="2296169"/>
            <a:ext cx="6618289" cy="7505701"/>
          </a:xfrm>
        </p:spPr>
        <p:txBody>
          <a:bodyPr/>
          <a:lstStyle>
            <a:lvl1pPr marL="0" indent="0">
              <a:buNone/>
              <a:defRPr sz="1500"/>
            </a:lvl1pPr>
            <a:lvl2pPr marL="486223" indent="0">
              <a:buNone/>
              <a:defRPr sz="1300"/>
            </a:lvl2pPr>
            <a:lvl3pPr marL="972447" indent="0">
              <a:buNone/>
              <a:defRPr sz="1100"/>
            </a:lvl3pPr>
            <a:lvl4pPr marL="1458670" indent="0">
              <a:buNone/>
              <a:defRPr sz="1000"/>
            </a:lvl4pPr>
            <a:lvl5pPr marL="1944894" indent="0">
              <a:buNone/>
              <a:defRPr sz="1000"/>
            </a:lvl5pPr>
            <a:lvl6pPr marL="2431117" indent="0">
              <a:buNone/>
              <a:defRPr sz="1000"/>
            </a:lvl6pPr>
            <a:lvl7pPr marL="2917341" indent="0">
              <a:buNone/>
              <a:defRPr sz="1000"/>
            </a:lvl7pPr>
            <a:lvl8pPr marL="3403564" indent="0">
              <a:buNone/>
              <a:defRPr sz="1000"/>
            </a:lvl8pPr>
            <a:lvl9pPr marL="3889788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071F4-70CA-4293-BC45-4B7BC605D6B2}" type="datetimeFigureOut">
              <a:rPr lang="en-US" smtClean="0"/>
              <a:t>4/10/2021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C187A-D92F-439E-88E1-17D6A9C2D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726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43032" y="7680965"/>
            <a:ext cx="12070080" cy="906781"/>
          </a:xfrm>
        </p:spPr>
        <p:txBody>
          <a:bodyPr anchor="b"/>
          <a:lstStyle>
            <a:lvl1pPr algn="l">
              <a:defRPr sz="21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943032" y="980440"/>
            <a:ext cx="12070080" cy="6583680"/>
          </a:xfrm>
        </p:spPr>
        <p:txBody>
          <a:bodyPr/>
          <a:lstStyle>
            <a:lvl1pPr marL="0" indent="0">
              <a:buNone/>
              <a:defRPr sz="3400"/>
            </a:lvl1pPr>
            <a:lvl2pPr marL="486223" indent="0">
              <a:buNone/>
              <a:defRPr sz="3000"/>
            </a:lvl2pPr>
            <a:lvl3pPr marL="972447" indent="0">
              <a:buNone/>
              <a:defRPr sz="2600"/>
            </a:lvl3pPr>
            <a:lvl4pPr marL="1458670" indent="0">
              <a:buNone/>
              <a:defRPr sz="2100"/>
            </a:lvl4pPr>
            <a:lvl5pPr marL="1944894" indent="0">
              <a:buNone/>
              <a:defRPr sz="2100"/>
            </a:lvl5pPr>
            <a:lvl6pPr marL="2431117" indent="0">
              <a:buNone/>
              <a:defRPr sz="2100"/>
            </a:lvl6pPr>
            <a:lvl7pPr marL="2917341" indent="0">
              <a:buNone/>
              <a:defRPr sz="2100"/>
            </a:lvl7pPr>
            <a:lvl8pPr marL="3403564" indent="0">
              <a:buNone/>
              <a:defRPr sz="2100"/>
            </a:lvl8pPr>
            <a:lvl9pPr marL="3889788" indent="0">
              <a:buNone/>
              <a:defRPr sz="21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943032" y="8587747"/>
            <a:ext cx="12070080" cy="1287779"/>
          </a:xfrm>
        </p:spPr>
        <p:txBody>
          <a:bodyPr/>
          <a:lstStyle>
            <a:lvl1pPr marL="0" indent="0">
              <a:buNone/>
              <a:defRPr sz="1500"/>
            </a:lvl1pPr>
            <a:lvl2pPr marL="486223" indent="0">
              <a:buNone/>
              <a:defRPr sz="1300"/>
            </a:lvl2pPr>
            <a:lvl3pPr marL="972447" indent="0">
              <a:buNone/>
              <a:defRPr sz="1100"/>
            </a:lvl3pPr>
            <a:lvl4pPr marL="1458670" indent="0">
              <a:buNone/>
              <a:defRPr sz="1000"/>
            </a:lvl4pPr>
            <a:lvl5pPr marL="1944894" indent="0">
              <a:buNone/>
              <a:defRPr sz="1000"/>
            </a:lvl5pPr>
            <a:lvl6pPr marL="2431117" indent="0">
              <a:buNone/>
              <a:defRPr sz="1000"/>
            </a:lvl6pPr>
            <a:lvl7pPr marL="2917341" indent="0">
              <a:buNone/>
              <a:defRPr sz="1000"/>
            </a:lvl7pPr>
            <a:lvl8pPr marL="3403564" indent="0">
              <a:buNone/>
              <a:defRPr sz="1000"/>
            </a:lvl8pPr>
            <a:lvl9pPr marL="3889788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071F4-70CA-4293-BC45-4B7BC605D6B2}" type="datetimeFigureOut">
              <a:rPr lang="en-US" smtClean="0"/>
              <a:t>4/10/2021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C187A-D92F-439E-88E1-17D6A9C2D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5440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1" y="439420"/>
            <a:ext cx="18105120" cy="1828800"/>
          </a:xfrm>
          <a:prstGeom prst="rect">
            <a:avLst/>
          </a:prstGeom>
        </p:spPr>
        <p:txBody>
          <a:bodyPr vert="horz" lIns="97244" tIns="48622" rIns="97244" bIns="48622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1" y="2560329"/>
            <a:ext cx="18105120" cy="7241541"/>
          </a:xfrm>
          <a:prstGeom prst="rect">
            <a:avLst/>
          </a:prstGeom>
        </p:spPr>
        <p:txBody>
          <a:bodyPr vert="horz" lIns="97244" tIns="48622" rIns="97244" bIns="48622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10170162"/>
            <a:ext cx="4693920" cy="584200"/>
          </a:xfrm>
          <a:prstGeom prst="rect">
            <a:avLst/>
          </a:prstGeom>
        </p:spPr>
        <p:txBody>
          <a:bodyPr vert="horz" lIns="97244" tIns="48622" rIns="97244" bIns="48622" rtlCol="0" anchor="ctr"/>
          <a:lstStyle>
            <a:lvl1pPr algn="l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6071F4-70CA-4293-BC45-4B7BC605D6B2}" type="datetimeFigureOut">
              <a:rPr lang="en-US" smtClean="0"/>
              <a:t>4/10/2021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73241" y="10170162"/>
            <a:ext cx="6370320" cy="584200"/>
          </a:xfrm>
          <a:prstGeom prst="rect">
            <a:avLst/>
          </a:prstGeom>
        </p:spPr>
        <p:txBody>
          <a:bodyPr vert="horz" lIns="97244" tIns="48622" rIns="97244" bIns="48622" rtlCol="0" anchor="ctr"/>
          <a:lstStyle>
            <a:lvl1pPr algn="ct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4417040" y="10170162"/>
            <a:ext cx="4693920" cy="584200"/>
          </a:xfrm>
          <a:prstGeom prst="rect">
            <a:avLst/>
          </a:prstGeom>
        </p:spPr>
        <p:txBody>
          <a:bodyPr vert="horz" lIns="97244" tIns="48622" rIns="97244" bIns="48622" rtlCol="0" anchor="ctr"/>
          <a:lstStyle>
            <a:lvl1pPr algn="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6C187A-D92F-439E-88E1-17D6A9C2D01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1005841" y="1353820"/>
            <a:ext cx="18105120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68515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ctr" defTabSz="972447" rtl="0" eaLnBrk="1" latinLnBrk="0" hangingPunct="1">
        <a:spcBef>
          <a:spcPct val="0"/>
        </a:spcBef>
        <a:buNone/>
        <a:defRPr sz="47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4668" indent="-364668" algn="l" defTabSz="972447" rtl="0" eaLnBrk="1" latinLnBrk="0" hangingPunct="1">
        <a:spcBef>
          <a:spcPct val="20000"/>
        </a:spcBef>
        <a:buFont typeface="Arial" panose="020B0604020202020204" pitchFamily="34" charset="0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1pPr>
      <a:lvl2pPr marL="790113" indent="-303890" algn="l" defTabSz="972447" rtl="0" eaLnBrk="1" latinLnBrk="0" hangingPunct="1">
        <a:spcBef>
          <a:spcPct val="20000"/>
        </a:spcBef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+mn-lt"/>
          <a:ea typeface="+mn-ea"/>
          <a:cs typeface="+mn-cs"/>
        </a:defRPr>
      </a:lvl2pPr>
      <a:lvl3pPr marL="1215559" indent="-243112" algn="l" defTabSz="972447" rtl="0" eaLnBrk="1" latinLnBrk="0" hangingPunct="1">
        <a:spcBef>
          <a:spcPct val="20000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1701782" indent="-243112" algn="l" defTabSz="972447" rtl="0" eaLnBrk="1" latinLnBrk="0" hangingPunct="1">
        <a:spcBef>
          <a:spcPct val="20000"/>
        </a:spcBef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88005" indent="-243112" algn="l" defTabSz="972447" rtl="0" eaLnBrk="1" latinLnBrk="0" hangingPunct="1">
        <a:spcBef>
          <a:spcPct val="20000"/>
        </a:spcBef>
        <a:buFont typeface="Arial" panose="020B0604020202020204" pitchFamily="34" charset="0"/>
        <a:buChar char="»"/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74229" indent="-243112" algn="l" defTabSz="972447" rtl="0" eaLnBrk="1" latinLnBrk="0" hangingPunct="1">
        <a:spcBef>
          <a:spcPct val="2000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160452" indent="-243112" algn="l" defTabSz="972447" rtl="0" eaLnBrk="1" latinLnBrk="0" hangingPunct="1">
        <a:spcBef>
          <a:spcPct val="2000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646676" indent="-243112" algn="l" defTabSz="972447" rtl="0" eaLnBrk="1" latinLnBrk="0" hangingPunct="1">
        <a:spcBef>
          <a:spcPct val="2000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132899" indent="-243112" algn="l" defTabSz="972447" rtl="0" eaLnBrk="1" latinLnBrk="0" hangingPunct="1">
        <a:spcBef>
          <a:spcPct val="2000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7244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86223" algn="l" defTabSz="97244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72447" algn="l" defTabSz="97244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458670" algn="l" defTabSz="97244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944894" algn="l" defTabSz="97244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431117" algn="l" defTabSz="97244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917341" algn="l" defTabSz="97244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403564" algn="l" defTabSz="97244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889788" algn="l" defTabSz="97244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1371600"/>
            <a:ext cx="20116799" cy="1600200"/>
          </a:xfrm>
        </p:spPr>
        <p:txBody>
          <a:bodyPr>
            <a:noAutofit/>
          </a:bodyPr>
          <a:lstStyle/>
          <a:p>
            <a:pPr lvl="1" algn="just"/>
            <a:r>
              <a:rPr lang="mn-MN" sz="2800" b="1" dirty="0" smtClean="0">
                <a:solidFill>
                  <a:schemeClr val="tx1"/>
                </a:solidFill>
                <a:latin typeface="Tahoma" panose="020B0604030504040204" pitchFamily="34" charset="0"/>
              </a:rPr>
              <a:t>1</a:t>
            </a:r>
            <a:r>
              <a:rPr lang="mn-MN" sz="2800" b="1" dirty="0">
                <a:solidFill>
                  <a:schemeClr val="tx1"/>
                </a:solidFill>
                <a:latin typeface="Tahoma" panose="020B0604030504040204" pitchFamily="34" charset="0"/>
              </a:rPr>
              <a:t>.</a:t>
            </a:r>
            <a:r>
              <a:rPr lang="mn-MN" sz="2800" dirty="0">
                <a:solidFill>
                  <a:schemeClr val="tx1"/>
                </a:solidFill>
                <a:latin typeface="Tahoma" panose="020B0604030504040204" pitchFamily="34" charset="0"/>
              </a:rPr>
              <a:t>  Хоёр хүснэгт байв: </a:t>
            </a:r>
            <a:r>
              <a:rPr lang="en-US" sz="2800" dirty="0">
                <a:solidFill>
                  <a:schemeClr val="tx1"/>
                </a:solidFill>
                <a:latin typeface="Tahoma" panose="020B0604030504040204" pitchFamily="34" charset="0"/>
              </a:rPr>
              <a:t>R(A,B) </a:t>
            </a:r>
            <a:r>
              <a:rPr lang="mn-MN" sz="2800" dirty="0">
                <a:solidFill>
                  <a:schemeClr val="tx1"/>
                </a:solidFill>
                <a:latin typeface="Tahoma" panose="020B0604030504040204" pitchFamily="34" charset="0"/>
              </a:rPr>
              <a:t>болон </a:t>
            </a:r>
            <a:r>
              <a:rPr lang="en-US" sz="2800" dirty="0">
                <a:solidFill>
                  <a:schemeClr val="tx1"/>
                </a:solidFill>
                <a:latin typeface="Tahoma" panose="020B0604030504040204" pitchFamily="34" charset="0"/>
              </a:rPr>
              <a:t>S(C). </a:t>
            </a:r>
            <a:r>
              <a:rPr lang="mn-MN" sz="2800" dirty="0">
                <a:solidFill>
                  <a:schemeClr val="tx1"/>
                </a:solidFill>
                <a:latin typeface="Tahoma" panose="020B0604030504040204" pitchFamily="34" charset="0"/>
              </a:rPr>
              <a:t>Мөн зэрэг ажиллах хоёр транзакшин </a:t>
            </a:r>
            <a:r>
              <a:rPr lang="mn-MN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байв. </a:t>
            </a:r>
            <a:r>
              <a:rPr lang="mn-MN" sz="2800" b="1" dirty="0" smtClean="0">
                <a:solidFill>
                  <a:schemeClr val="tx1"/>
                </a:solidFill>
                <a:latin typeface="Tahoma" panose="020B0604030504040204" pitchFamily="34" charset="0"/>
              </a:rPr>
              <a:t>Сериал </a:t>
            </a:r>
            <a:r>
              <a:rPr lang="mn-MN" sz="2800" b="1" dirty="0">
                <a:solidFill>
                  <a:schemeClr val="tx1"/>
                </a:solidFill>
                <a:latin typeface="Tahoma" panose="020B0604030504040204" pitchFamily="34" charset="0"/>
              </a:rPr>
              <a:t>биш шинж чанар (</a:t>
            </a:r>
            <a:r>
              <a:rPr lang="en-US" sz="2800" b="1" dirty="0" smtClean="0">
                <a:solidFill>
                  <a:schemeClr val="tx1"/>
                </a:solidFill>
                <a:latin typeface="Tahoma" panose="020B0604030504040204" pitchFamily="34" charset="0"/>
              </a:rPr>
              <a:t>non</a:t>
            </a:r>
            <a:r>
              <a:rPr lang="mn-MN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  <a:r>
              <a:rPr lang="mn-MN" sz="2800" b="1" dirty="0" smtClean="0">
                <a:solidFill>
                  <a:schemeClr val="tx1"/>
                </a:solidFill>
                <a:latin typeface="Tahoma" panose="020B0604030504040204" pitchFamily="34" charset="0"/>
              </a:rPr>
              <a:t>– </a:t>
            </a:r>
            <a:r>
              <a:rPr lang="en-US" sz="2800" b="1" dirty="0" smtClean="0">
                <a:solidFill>
                  <a:schemeClr val="tx1"/>
                </a:solidFill>
                <a:latin typeface="Tahoma" panose="020B0604030504040204" pitchFamily="34" charset="0"/>
              </a:rPr>
              <a:t>serializable</a:t>
            </a:r>
            <a:r>
              <a:rPr lang="mn-MN" sz="2800" b="1" dirty="0" smtClean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  <a:r>
              <a:rPr lang="en-US" sz="2800" b="1" dirty="0" smtClean="0">
                <a:solidFill>
                  <a:schemeClr val="tx1"/>
                </a:solidFill>
                <a:latin typeface="Tahoma" panose="020B0604030504040204" pitchFamily="34" charset="0"/>
              </a:rPr>
              <a:t>behavior</a:t>
            </a:r>
            <a:r>
              <a:rPr 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) </a:t>
            </a:r>
            <a:r>
              <a:rPr lang="mn-MN" sz="2800" b="1" dirty="0">
                <a:solidFill>
                  <a:schemeClr val="tx1"/>
                </a:solidFill>
                <a:latin typeface="Tahoma" panose="020B0604030504040204" pitchFamily="34" charset="0"/>
              </a:rPr>
              <a:t>илрэх боломжтой эсэхийг тодорхойл?</a:t>
            </a:r>
          </a:p>
          <a:p>
            <a:pPr marL="943423" lvl="1" indent="-457200" algn="just">
              <a:buFont typeface="Wingdings" panose="05000000000000000000" pitchFamily="2" charset="2"/>
              <a:buChar char="q"/>
            </a:pPr>
            <a:r>
              <a:rPr lang="mn-MN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Статемент </a:t>
            </a:r>
            <a:r>
              <a:rPr lang="mn-MN" sz="2800" dirty="0">
                <a:solidFill>
                  <a:schemeClr val="tx1"/>
                </a:solidFill>
                <a:latin typeface="Tahoma" panose="020B0604030504040204" pitchFamily="34" charset="0"/>
              </a:rPr>
              <a:t>бүр нэг бүхэл (</a:t>
            </a:r>
            <a:r>
              <a:rPr lang="en-US" sz="2800" dirty="0">
                <a:solidFill>
                  <a:schemeClr val="tx1"/>
                </a:solidFill>
                <a:latin typeface="Tahoma" panose="020B0604030504040204" pitchFamily="34" charset="0"/>
              </a:rPr>
              <a:t>atomic) </a:t>
            </a:r>
            <a:r>
              <a:rPr lang="mn-MN" sz="2800" dirty="0">
                <a:solidFill>
                  <a:schemeClr val="tx1"/>
                </a:solidFill>
                <a:latin typeface="Tahoma" panose="020B0604030504040204" pitchFamily="34" charset="0"/>
              </a:rPr>
              <a:t>байдлаар ажилласан</a:t>
            </a:r>
            <a:r>
              <a:rPr lang="mn-MN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, 2 </a:t>
            </a:r>
            <a:r>
              <a:rPr lang="mn-MN" sz="2800" dirty="0">
                <a:solidFill>
                  <a:schemeClr val="tx1"/>
                </a:solidFill>
                <a:latin typeface="Tahoma" panose="020B0604030504040204" pitchFamily="34" charset="0"/>
              </a:rPr>
              <a:t>транзакшин дуустал ажилласан</a:t>
            </a:r>
            <a:r>
              <a:rPr lang="mn-MN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.</a:t>
            </a:r>
            <a:endParaRPr lang="mn-MN" sz="2800" dirty="0">
              <a:solidFill>
                <a:schemeClr val="tx1"/>
              </a:solidFill>
              <a:latin typeface="Tahoma" panose="020B0604030504040204" pitchFamily="34" charset="0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457200" y="2888551"/>
            <a:ext cx="8305800" cy="3801500"/>
            <a:chOff x="152400" y="2888551"/>
            <a:chExt cx="8305800" cy="3801500"/>
          </a:xfrm>
        </p:grpSpPr>
        <p:grpSp>
          <p:nvGrpSpPr>
            <p:cNvPr id="5" name="Group 4"/>
            <p:cNvGrpSpPr/>
            <p:nvPr/>
          </p:nvGrpSpPr>
          <p:grpSpPr>
            <a:xfrm>
              <a:off x="152400" y="2888551"/>
              <a:ext cx="8305800" cy="3801500"/>
              <a:chOff x="7239000" y="3124200"/>
              <a:chExt cx="8305800" cy="3801500"/>
            </a:xfrm>
          </p:grpSpPr>
          <p:sp>
            <p:nvSpPr>
              <p:cNvPr id="6" name="Subtitle 2"/>
              <p:cNvSpPr txBox="1">
                <a:spLocks/>
              </p:cNvSpPr>
              <p:nvPr/>
            </p:nvSpPr>
            <p:spPr>
              <a:xfrm>
                <a:off x="7239000" y="3124200"/>
                <a:ext cx="3048000" cy="538046"/>
              </a:xfrm>
              <a:prstGeom prst="rect">
                <a:avLst/>
              </a:prstGeom>
              <a:ln w="38100">
                <a:solidFill>
                  <a:schemeClr val="accent1"/>
                </a:solidFill>
              </a:ln>
            </p:spPr>
            <p:txBody>
              <a:bodyPr vert="horz" lIns="97244" tIns="48622" rIns="97244" bIns="48622" rtlCol="0">
                <a:noAutofit/>
              </a:bodyPr>
              <a:lstStyle>
                <a:lvl1pPr marL="0" indent="0" algn="ctr" defTabSz="972447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None/>
                  <a:defRPr sz="34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486223" indent="0" algn="ctr" defTabSz="972447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None/>
                  <a:defRPr sz="30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2pPr>
                <a:lvl3pPr marL="972447" indent="0" algn="ctr" defTabSz="972447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None/>
                  <a:defRPr sz="26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3pPr>
                <a:lvl4pPr marL="1458670" indent="0" algn="ctr" defTabSz="972447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None/>
                  <a:defRPr sz="21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4pPr>
                <a:lvl5pPr marL="1944894" indent="0" algn="ctr" defTabSz="972447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None/>
                  <a:defRPr sz="21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5pPr>
                <a:lvl6pPr marL="2431117" indent="0" algn="ctr" defTabSz="972447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None/>
                  <a:defRPr sz="21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2917341" indent="0" algn="ctr" defTabSz="972447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None/>
                  <a:defRPr sz="21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3403564" indent="0" algn="ctr" defTabSz="972447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None/>
                  <a:defRPr sz="21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3889788" indent="0" algn="ctr" defTabSz="972447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None/>
                  <a:defRPr sz="21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1" algn="l"/>
                <a:r>
                  <a:rPr lang="mn-MN" sz="2800" b="1" dirty="0" smtClean="0">
                    <a:solidFill>
                      <a:schemeClr val="tx1"/>
                    </a:solidFill>
                    <a:latin typeface="Tahoma" panose="020B0604030504040204" pitchFamily="34" charset="0"/>
                  </a:rPr>
                  <a:t>Дасгал 1</a:t>
                </a:r>
                <a:r>
                  <a:rPr lang="en-US" sz="2800" b="1" dirty="0" smtClean="0">
                    <a:solidFill>
                      <a:schemeClr val="tx1"/>
                    </a:solidFill>
                    <a:latin typeface="Tahoma" panose="020B0604030504040204" pitchFamily="34" charset="0"/>
                  </a:rPr>
                  <a:t>a</a:t>
                </a:r>
                <a:r>
                  <a:rPr lang="mn-MN" sz="2800" b="1" dirty="0" smtClean="0">
                    <a:solidFill>
                      <a:schemeClr val="tx1"/>
                    </a:solidFill>
                    <a:latin typeface="Tahoma" panose="020B0604030504040204" pitchFamily="34" charset="0"/>
                  </a:rPr>
                  <a:t>. </a:t>
                </a:r>
                <a:endParaRPr lang="en-US" sz="2800" b="1" dirty="0" smtClean="0">
                  <a:solidFill>
                    <a:schemeClr val="tx1"/>
                  </a:solidFill>
                  <a:latin typeface="Tahoma" panose="020B0604030504040204" pitchFamily="34" charset="0"/>
                </a:endParaRPr>
              </a:p>
            </p:txBody>
          </p:sp>
          <p:pic>
            <p:nvPicPr>
              <p:cNvPr id="8" name="Picture 2"/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264064" y="3662247"/>
                <a:ext cx="8280736" cy="3263453"/>
              </a:xfrm>
              <a:prstGeom prst="rect">
                <a:avLst/>
              </a:prstGeom>
              <a:noFill/>
              <a:ln w="38100">
                <a:solidFill>
                  <a:schemeClr val="accent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</a:extLst>
            </p:spPr>
          </p:pic>
        </p:grpSp>
        <p:sp>
          <p:nvSpPr>
            <p:cNvPr id="9" name="Subtitle 2"/>
            <p:cNvSpPr txBox="1">
              <a:spLocks/>
            </p:cNvSpPr>
            <p:nvPr/>
          </p:nvSpPr>
          <p:spPr>
            <a:xfrm>
              <a:off x="3200400" y="2890954"/>
              <a:ext cx="5257800" cy="538046"/>
            </a:xfrm>
            <a:prstGeom prst="rect">
              <a:avLst/>
            </a:prstGeom>
            <a:ln w="38100">
              <a:solidFill>
                <a:schemeClr val="accent1"/>
              </a:solidFill>
            </a:ln>
          </p:spPr>
          <p:txBody>
            <a:bodyPr vert="horz" lIns="97244" tIns="48622" rIns="97244" bIns="48622" rtlCol="0">
              <a:noAutofit/>
            </a:bodyPr>
            <a:lstStyle>
              <a:lvl1pPr marL="0" indent="0" algn="ctr" defTabSz="972447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3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86223" indent="0" algn="ctr" defTabSz="972447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3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72447" indent="0" algn="ctr" defTabSz="972447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6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458670" indent="0" algn="ctr" defTabSz="972447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1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944894" indent="0" algn="ctr" defTabSz="972447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1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431117" indent="0" algn="ctr" defTabSz="972447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1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917341" indent="0" algn="ctr" defTabSz="972447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1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403564" indent="0" algn="ctr" defTabSz="972447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1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889788" indent="0" algn="ctr" defTabSz="972447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1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1" algn="l"/>
              <a:r>
                <a:rPr lang="mn-MN" sz="2800" dirty="0" smtClean="0">
                  <a:solidFill>
                    <a:schemeClr val="tx1"/>
                  </a:solidFill>
                  <a:latin typeface="Tahoma" panose="020B0604030504040204" pitchFamily="34" charset="0"/>
                </a:rPr>
                <a:t>Хариу: боломжтой.</a:t>
              </a:r>
              <a:endParaRPr lang="en-US" sz="2800" dirty="0" smtClean="0">
                <a:solidFill>
                  <a:schemeClr val="tx1"/>
                </a:solidFill>
                <a:latin typeface="Tahoma" panose="020B0604030504040204" pitchFamily="34" charset="0"/>
              </a:endParaRPr>
            </a:p>
          </p:txBody>
        </p:sp>
      </p:grpSp>
      <p:sp>
        <p:nvSpPr>
          <p:cNvPr id="11" name="Subtitle 2"/>
          <p:cNvSpPr txBox="1">
            <a:spLocks/>
          </p:cNvSpPr>
          <p:nvPr/>
        </p:nvSpPr>
        <p:spPr>
          <a:xfrm>
            <a:off x="8686800" y="2814754"/>
            <a:ext cx="11201400" cy="8081846"/>
          </a:xfrm>
          <a:prstGeom prst="rect">
            <a:avLst/>
          </a:prstGeom>
        </p:spPr>
        <p:txBody>
          <a:bodyPr vert="horz" lIns="97244" tIns="48622" rIns="97244" bIns="48622" rtlCol="0">
            <a:noAutofit/>
          </a:bodyPr>
          <a:lstStyle>
            <a:lvl1pPr marL="0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86223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72447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458670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44894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431117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17341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03564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9788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just"/>
            <a:r>
              <a:rPr lang="mn-MN" sz="2800" b="1" dirty="0" smtClean="0">
                <a:solidFill>
                  <a:schemeClr val="tx1"/>
                </a:solidFill>
                <a:latin typeface="Tahoma" panose="020B0604030504040204" pitchFamily="34" charset="0"/>
              </a:rPr>
              <a:t>Тайлбар:</a:t>
            </a:r>
          </a:p>
          <a:p>
            <a:pPr marL="943423" lvl="1" indent="-457200" algn="just">
              <a:buFont typeface="Wingdings" panose="05000000000000000000" pitchFamily="2" charset="2"/>
              <a:buChar char="q"/>
            </a:pPr>
            <a:r>
              <a:rPr lang="en-US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T1</a:t>
            </a:r>
            <a:r>
              <a:rPr lang="mn-MN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 нь </a:t>
            </a:r>
            <a:r>
              <a:rPr lang="en-US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Read Committed</a:t>
            </a:r>
            <a:r>
              <a:rPr lang="mn-MN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 тусгаарлалын түвшин</a:t>
            </a:r>
            <a:r>
              <a:rPr lang="en-US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  <a:r>
              <a:rPr lang="mn-MN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буюу бохир уншилтаас бусад шинж чанарыг зөвшөөрдөг. Харин </a:t>
            </a:r>
            <a:r>
              <a:rPr lang="en-US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T2 </a:t>
            </a:r>
            <a:r>
              <a:rPr lang="mn-MN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нь </a:t>
            </a:r>
            <a:r>
              <a:rPr lang="en-US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serializable </a:t>
            </a:r>
            <a:r>
              <a:rPr lang="mn-MN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тусгаарлалтын түвшин буюу бохир уншилт, </a:t>
            </a:r>
            <a:r>
              <a:rPr lang="en-US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non – repeatable read, phantoms </a:t>
            </a:r>
            <a:r>
              <a:rPr lang="mn-MN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шинж чанаруудын алийг нь ч зөвшөөрддөггүй. </a:t>
            </a:r>
            <a:r>
              <a:rPr lang="en-US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T1 </a:t>
            </a:r>
            <a:r>
              <a:rPr lang="mn-MN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нь </a:t>
            </a:r>
            <a:r>
              <a:rPr lang="en-US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select </a:t>
            </a:r>
            <a:r>
              <a:rPr lang="mn-MN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буюу уншилт хийж байгаа тул </a:t>
            </a:r>
            <a:r>
              <a:rPr lang="en-US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T2 </a:t>
            </a:r>
            <a:r>
              <a:rPr lang="mn-MN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– ийн </a:t>
            </a:r>
            <a:r>
              <a:rPr lang="en-US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serializable</a:t>
            </a:r>
            <a:r>
              <a:rPr lang="mn-MN" sz="2800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  <a:r>
              <a:rPr lang="mn-MN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– ын  гурван шинж чанарт нөлөөлөхгүй. Харин </a:t>
            </a:r>
            <a:r>
              <a:rPr lang="en-US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T2</a:t>
            </a:r>
            <a:r>
              <a:rPr lang="mn-MN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 нь</a:t>
            </a:r>
            <a:r>
              <a:rPr lang="en-US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 T1</a:t>
            </a:r>
            <a:r>
              <a:rPr lang="mn-MN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 – ийн </a:t>
            </a:r>
            <a:r>
              <a:rPr lang="en-US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read committed</a:t>
            </a:r>
            <a:r>
              <a:rPr lang="mn-MN" sz="2800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  <a:r>
              <a:rPr lang="mn-MN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– ийн бохир уншилт хийхгүй гэсэн шинж чанарт асуудал үүсгэх магадлалтай. Тэгэхээр </a:t>
            </a:r>
            <a:r>
              <a:rPr lang="en-US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T1</a:t>
            </a:r>
            <a:r>
              <a:rPr lang="mn-MN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 – ийн 2 </a:t>
            </a:r>
            <a:r>
              <a:rPr lang="en-US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select – </a:t>
            </a:r>
            <a:r>
              <a:rPr lang="mn-MN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ийн голоор</a:t>
            </a:r>
            <a:r>
              <a:rPr lang="en-US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 T2</a:t>
            </a:r>
            <a:r>
              <a:rPr lang="mn-MN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 орж ажиллахад бохир уншилт үүсэх боломжтой эсэхийг шалгана. </a:t>
            </a:r>
          </a:p>
          <a:p>
            <a:pPr marL="943423" lvl="1" indent="-457200" algn="just">
              <a:buFont typeface="Wingdings" panose="05000000000000000000" pitchFamily="2" charset="2"/>
              <a:buChar char="q"/>
            </a:pPr>
            <a:r>
              <a:rPr lang="mn-MN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Эхлээд </a:t>
            </a:r>
            <a:r>
              <a:rPr lang="en-US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T1</a:t>
            </a:r>
            <a:r>
              <a:rPr lang="mn-MN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 – ийн эхний </a:t>
            </a:r>
            <a:r>
              <a:rPr lang="en-US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select </a:t>
            </a:r>
            <a:r>
              <a:rPr lang="mn-MN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ажиллана, өмнө нь </a:t>
            </a:r>
            <a:r>
              <a:rPr lang="en-US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committed</a:t>
            </a:r>
            <a:r>
              <a:rPr lang="mn-MN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 болсон өгөгдлөөс уншилт хийж байгаа учир бохир уншилт үүсэхгүй.</a:t>
            </a:r>
            <a:r>
              <a:rPr lang="en-US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  <a:r>
              <a:rPr lang="mn-MN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Дараа нь </a:t>
            </a:r>
            <a:r>
              <a:rPr lang="en-US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T2</a:t>
            </a:r>
            <a:r>
              <a:rPr lang="mn-MN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 – ийн 2 </a:t>
            </a:r>
            <a:r>
              <a:rPr lang="en-US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insert</a:t>
            </a:r>
            <a:r>
              <a:rPr lang="mn-MN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 бүрэн</a:t>
            </a:r>
            <a:r>
              <a:rPr lang="en-US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  <a:r>
              <a:rPr lang="mn-MN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ажиллаж, </a:t>
            </a:r>
            <a:r>
              <a:rPr lang="en-US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committed </a:t>
            </a:r>
            <a:r>
              <a:rPr lang="mn-MN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хийгдсэний дараа </a:t>
            </a:r>
            <a:r>
              <a:rPr lang="en-US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T1 – </a:t>
            </a:r>
            <a:r>
              <a:rPr lang="mn-MN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ийн 2</a:t>
            </a:r>
            <a:r>
              <a:rPr lang="en-US" sz="2800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  <a:r>
              <a:rPr lang="mn-MN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дах </a:t>
            </a:r>
            <a:r>
              <a:rPr lang="en-US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select </a:t>
            </a:r>
            <a:r>
              <a:rPr lang="mn-MN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ажиллах тул мөн бохир уншилт үүсэхгүй. Эндээс сериал биш чанар илрэх боломжтойг харж болно.</a:t>
            </a:r>
            <a:endParaRPr lang="mn-MN" sz="2800" dirty="0">
              <a:solidFill>
                <a:schemeClr val="tx1"/>
              </a:solidFill>
              <a:latin typeface="Tahoma" panose="020B0604030504040204" pitchFamily="34" charset="0"/>
            </a:endParaRPr>
          </a:p>
        </p:txBody>
      </p:sp>
      <p:sp>
        <p:nvSpPr>
          <p:cNvPr id="12" name="Subtitle 2"/>
          <p:cNvSpPr txBox="1">
            <a:spLocks/>
          </p:cNvSpPr>
          <p:nvPr/>
        </p:nvSpPr>
        <p:spPr>
          <a:xfrm>
            <a:off x="152400" y="6690050"/>
            <a:ext cx="8305800" cy="1082349"/>
          </a:xfrm>
          <a:prstGeom prst="rect">
            <a:avLst/>
          </a:prstGeom>
        </p:spPr>
        <p:txBody>
          <a:bodyPr vert="horz" lIns="97244" tIns="48622" rIns="97244" bIns="48622" rtlCol="0">
            <a:noAutofit/>
          </a:bodyPr>
          <a:lstStyle>
            <a:lvl1pPr marL="0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86223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72447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458670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44894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431117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17341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03564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9788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943423" lvl="1" indent="-457200" algn="just">
              <a:buFont typeface="Wingdings" panose="05000000000000000000" pitchFamily="2" charset="2"/>
              <a:buChar char="q"/>
            </a:pPr>
            <a:r>
              <a:rPr lang="en-US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Transaction 1, transaction 2 </a:t>
            </a:r>
            <a:r>
              <a:rPr lang="mn-MN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– уудыг харгалзан </a:t>
            </a:r>
            <a:r>
              <a:rPr lang="en-US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T1, T2 </a:t>
            </a:r>
            <a:r>
              <a:rPr lang="mn-MN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гэж тэмдэглэе.</a:t>
            </a:r>
            <a:endParaRPr lang="mn-MN" sz="2800" dirty="0">
              <a:solidFill>
                <a:schemeClr val="tx1"/>
              </a:solidFill>
              <a:latin typeface="Tahoma" panose="020B0604030504040204" pitchFamily="34" charset="0"/>
            </a:endParaRP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362200" y="8382000"/>
            <a:ext cx="1508451" cy="1508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74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291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1371600"/>
            <a:ext cx="20116799" cy="1600200"/>
          </a:xfrm>
        </p:spPr>
        <p:txBody>
          <a:bodyPr>
            <a:noAutofit/>
          </a:bodyPr>
          <a:lstStyle/>
          <a:p>
            <a:pPr lvl="1" algn="just"/>
            <a:r>
              <a:rPr lang="mn-MN" sz="2800" b="1" dirty="0" smtClean="0">
                <a:solidFill>
                  <a:schemeClr val="tx1"/>
                </a:solidFill>
                <a:latin typeface="Tahoma" panose="020B0604030504040204" pitchFamily="34" charset="0"/>
              </a:rPr>
              <a:t>1</a:t>
            </a:r>
            <a:r>
              <a:rPr lang="mn-MN" sz="2800" b="1" dirty="0">
                <a:solidFill>
                  <a:schemeClr val="tx1"/>
                </a:solidFill>
                <a:latin typeface="Tahoma" panose="020B0604030504040204" pitchFamily="34" charset="0"/>
              </a:rPr>
              <a:t>. </a:t>
            </a:r>
            <a:r>
              <a:rPr lang="mn-MN" sz="2800" dirty="0">
                <a:solidFill>
                  <a:schemeClr val="tx1"/>
                </a:solidFill>
                <a:latin typeface="Tahoma" panose="020B0604030504040204" pitchFamily="34" charset="0"/>
              </a:rPr>
              <a:t> Хоёр хүснэгт байв: </a:t>
            </a:r>
            <a:r>
              <a:rPr lang="en-US" sz="2800" dirty="0">
                <a:solidFill>
                  <a:schemeClr val="tx1"/>
                </a:solidFill>
                <a:latin typeface="Tahoma" panose="020B0604030504040204" pitchFamily="34" charset="0"/>
              </a:rPr>
              <a:t>R(A,B) </a:t>
            </a:r>
            <a:r>
              <a:rPr lang="mn-MN" sz="2800" dirty="0">
                <a:solidFill>
                  <a:schemeClr val="tx1"/>
                </a:solidFill>
                <a:latin typeface="Tahoma" panose="020B0604030504040204" pitchFamily="34" charset="0"/>
              </a:rPr>
              <a:t>болон </a:t>
            </a:r>
            <a:r>
              <a:rPr lang="en-US" sz="2800" dirty="0">
                <a:solidFill>
                  <a:schemeClr val="tx1"/>
                </a:solidFill>
                <a:latin typeface="Tahoma" panose="020B0604030504040204" pitchFamily="34" charset="0"/>
              </a:rPr>
              <a:t>S(C). </a:t>
            </a:r>
            <a:r>
              <a:rPr lang="mn-MN" sz="2800" dirty="0">
                <a:solidFill>
                  <a:schemeClr val="tx1"/>
                </a:solidFill>
                <a:latin typeface="Tahoma" panose="020B0604030504040204" pitchFamily="34" charset="0"/>
              </a:rPr>
              <a:t>Мөн зэрэг ажиллах хоёр транзакшин </a:t>
            </a:r>
            <a:r>
              <a:rPr lang="mn-MN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байв. </a:t>
            </a:r>
            <a:r>
              <a:rPr lang="mn-MN" sz="2800" b="1" dirty="0" smtClean="0">
                <a:solidFill>
                  <a:schemeClr val="tx1"/>
                </a:solidFill>
                <a:latin typeface="Tahoma" panose="020B0604030504040204" pitchFamily="34" charset="0"/>
              </a:rPr>
              <a:t>Сериал </a:t>
            </a:r>
            <a:r>
              <a:rPr lang="mn-MN" sz="2800" b="1" dirty="0">
                <a:solidFill>
                  <a:schemeClr val="tx1"/>
                </a:solidFill>
                <a:latin typeface="Tahoma" panose="020B0604030504040204" pitchFamily="34" charset="0"/>
              </a:rPr>
              <a:t>биш шинж чанар (</a:t>
            </a:r>
            <a:r>
              <a:rPr lang="en-US" sz="2800" b="1" dirty="0" smtClean="0">
                <a:solidFill>
                  <a:schemeClr val="tx1"/>
                </a:solidFill>
                <a:latin typeface="Tahoma" panose="020B0604030504040204" pitchFamily="34" charset="0"/>
              </a:rPr>
              <a:t>non</a:t>
            </a:r>
            <a:r>
              <a:rPr lang="mn-MN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  <a:r>
              <a:rPr lang="mn-MN" sz="2800" b="1" dirty="0" smtClean="0">
                <a:solidFill>
                  <a:schemeClr val="tx1"/>
                </a:solidFill>
                <a:latin typeface="Tahoma" panose="020B0604030504040204" pitchFamily="34" charset="0"/>
              </a:rPr>
              <a:t>– </a:t>
            </a:r>
            <a:r>
              <a:rPr lang="en-US" sz="2800" b="1" dirty="0" smtClean="0">
                <a:solidFill>
                  <a:schemeClr val="tx1"/>
                </a:solidFill>
                <a:latin typeface="Tahoma" panose="020B0604030504040204" pitchFamily="34" charset="0"/>
              </a:rPr>
              <a:t>serializable</a:t>
            </a:r>
            <a:r>
              <a:rPr lang="mn-MN" sz="2800" b="1" dirty="0" smtClean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  <a:r>
              <a:rPr lang="en-US" sz="2800" b="1" dirty="0" smtClean="0">
                <a:solidFill>
                  <a:schemeClr val="tx1"/>
                </a:solidFill>
                <a:latin typeface="Tahoma" panose="020B0604030504040204" pitchFamily="34" charset="0"/>
              </a:rPr>
              <a:t>behavior</a:t>
            </a:r>
            <a:r>
              <a:rPr 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) </a:t>
            </a:r>
            <a:r>
              <a:rPr lang="mn-MN" sz="2800" b="1" dirty="0">
                <a:solidFill>
                  <a:schemeClr val="tx1"/>
                </a:solidFill>
                <a:latin typeface="Tahoma" panose="020B0604030504040204" pitchFamily="34" charset="0"/>
              </a:rPr>
              <a:t>илрэх боломжтой эсэхийг тодорхойл?</a:t>
            </a:r>
          </a:p>
          <a:p>
            <a:pPr marL="943423" lvl="1" indent="-457200" algn="just">
              <a:buFont typeface="Wingdings" panose="05000000000000000000" pitchFamily="2" charset="2"/>
              <a:buChar char="q"/>
            </a:pPr>
            <a:r>
              <a:rPr lang="mn-MN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Статемент </a:t>
            </a:r>
            <a:r>
              <a:rPr lang="mn-MN" sz="2800" dirty="0">
                <a:solidFill>
                  <a:schemeClr val="tx1"/>
                </a:solidFill>
                <a:latin typeface="Tahoma" panose="020B0604030504040204" pitchFamily="34" charset="0"/>
              </a:rPr>
              <a:t>бүр нэг бүхэл (</a:t>
            </a:r>
            <a:r>
              <a:rPr lang="en-US" sz="2800" dirty="0">
                <a:solidFill>
                  <a:schemeClr val="tx1"/>
                </a:solidFill>
                <a:latin typeface="Tahoma" panose="020B0604030504040204" pitchFamily="34" charset="0"/>
              </a:rPr>
              <a:t>atomic) </a:t>
            </a:r>
            <a:r>
              <a:rPr lang="mn-MN" sz="2800" dirty="0">
                <a:solidFill>
                  <a:schemeClr val="tx1"/>
                </a:solidFill>
                <a:latin typeface="Tahoma" panose="020B0604030504040204" pitchFamily="34" charset="0"/>
              </a:rPr>
              <a:t>байдлаар ажилласан</a:t>
            </a:r>
            <a:r>
              <a:rPr lang="mn-MN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, 2 </a:t>
            </a:r>
            <a:r>
              <a:rPr lang="mn-MN" sz="2800" dirty="0">
                <a:solidFill>
                  <a:schemeClr val="tx1"/>
                </a:solidFill>
                <a:latin typeface="Tahoma" panose="020B0604030504040204" pitchFamily="34" charset="0"/>
              </a:rPr>
              <a:t>транзакшин дуустал ажилласан</a:t>
            </a:r>
            <a:r>
              <a:rPr lang="mn-MN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.</a:t>
            </a:r>
            <a:endParaRPr lang="mn-MN" sz="2800" dirty="0">
              <a:solidFill>
                <a:schemeClr val="tx1"/>
              </a:solidFill>
              <a:latin typeface="Tahoma" panose="020B0604030504040204" pitchFamily="34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304800" y="2890953"/>
            <a:ext cx="8765601" cy="3979784"/>
            <a:chOff x="152400" y="2890953"/>
            <a:chExt cx="8765601" cy="3979784"/>
          </a:xfrm>
        </p:grpSpPr>
        <p:grpSp>
          <p:nvGrpSpPr>
            <p:cNvPr id="2" name="Group 1"/>
            <p:cNvGrpSpPr/>
            <p:nvPr/>
          </p:nvGrpSpPr>
          <p:grpSpPr>
            <a:xfrm>
              <a:off x="152400" y="2890954"/>
              <a:ext cx="8765601" cy="3979783"/>
              <a:chOff x="381000" y="2890954"/>
              <a:chExt cx="8765601" cy="3979783"/>
            </a:xfrm>
          </p:grpSpPr>
          <p:sp>
            <p:nvSpPr>
              <p:cNvPr id="6" name="Subtitle 2"/>
              <p:cNvSpPr txBox="1">
                <a:spLocks/>
              </p:cNvSpPr>
              <p:nvPr/>
            </p:nvSpPr>
            <p:spPr>
              <a:xfrm>
                <a:off x="381000" y="2890954"/>
                <a:ext cx="3048000" cy="538046"/>
              </a:xfrm>
              <a:prstGeom prst="rect">
                <a:avLst/>
              </a:prstGeom>
              <a:ln w="38100">
                <a:solidFill>
                  <a:schemeClr val="accent1"/>
                </a:solidFill>
              </a:ln>
            </p:spPr>
            <p:txBody>
              <a:bodyPr vert="horz" lIns="97244" tIns="48622" rIns="97244" bIns="48622" rtlCol="0">
                <a:noAutofit/>
              </a:bodyPr>
              <a:lstStyle>
                <a:lvl1pPr marL="0" indent="0" algn="ctr" defTabSz="972447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None/>
                  <a:defRPr sz="34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486223" indent="0" algn="ctr" defTabSz="972447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None/>
                  <a:defRPr sz="30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2pPr>
                <a:lvl3pPr marL="972447" indent="0" algn="ctr" defTabSz="972447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None/>
                  <a:defRPr sz="26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3pPr>
                <a:lvl4pPr marL="1458670" indent="0" algn="ctr" defTabSz="972447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None/>
                  <a:defRPr sz="21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4pPr>
                <a:lvl5pPr marL="1944894" indent="0" algn="ctr" defTabSz="972447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None/>
                  <a:defRPr sz="21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5pPr>
                <a:lvl6pPr marL="2431117" indent="0" algn="ctr" defTabSz="972447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None/>
                  <a:defRPr sz="21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2917341" indent="0" algn="ctr" defTabSz="972447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None/>
                  <a:defRPr sz="21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3403564" indent="0" algn="ctr" defTabSz="972447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None/>
                  <a:defRPr sz="21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3889788" indent="0" algn="ctr" defTabSz="972447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None/>
                  <a:defRPr sz="21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1" algn="l"/>
                <a:r>
                  <a:rPr lang="mn-MN" sz="2800" b="1" dirty="0" smtClean="0">
                    <a:solidFill>
                      <a:schemeClr val="tx1"/>
                    </a:solidFill>
                    <a:latin typeface="Tahoma" panose="020B0604030504040204" pitchFamily="34" charset="0"/>
                  </a:rPr>
                  <a:t>Дасгал 1</a:t>
                </a:r>
                <a:r>
                  <a:rPr lang="en-US" sz="2800" b="1" dirty="0" smtClean="0">
                    <a:solidFill>
                      <a:schemeClr val="tx1"/>
                    </a:solidFill>
                    <a:latin typeface="Tahoma" panose="020B0604030504040204" pitchFamily="34" charset="0"/>
                  </a:rPr>
                  <a:t>b</a:t>
                </a:r>
                <a:r>
                  <a:rPr lang="mn-MN" sz="2800" b="1" dirty="0" smtClean="0">
                    <a:solidFill>
                      <a:schemeClr val="tx1"/>
                    </a:solidFill>
                    <a:latin typeface="Tahoma" panose="020B0604030504040204" pitchFamily="34" charset="0"/>
                  </a:rPr>
                  <a:t>. </a:t>
                </a:r>
                <a:endParaRPr lang="en-US" sz="2800" b="1" dirty="0" smtClean="0">
                  <a:solidFill>
                    <a:schemeClr val="tx1"/>
                  </a:solidFill>
                  <a:latin typeface="Tahoma" panose="020B0604030504040204" pitchFamily="34" charset="0"/>
                </a:endParaRPr>
              </a:p>
            </p:txBody>
          </p:sp>
          <p:pic>
            <p:nvPicPr>
              <p:cNvPr id="7" name="Picture 2"/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81000" y="3441737"/>
                <a:ext cx="8765601" cy="3429000"/>
              </a:xfrm>
              <a:prstGeom prst="rect">
                <a:avLst/>
              </a:prstGeom>
              <a:noFill/>
              <a:ln w="38100">
                <a:solidFill>
                  <a:schemeClr val="accent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</a:extLst>
            </p:spPr>
          </p:pic>
        </p:grpSp>
        <p:sp>
          <p:nvSpPr>
            <p:cNvPr id="9" name="Subtitle 2"/>
            <p:cNvSpPr txBox="1">
              <a:spLocks/>
            </p:cNvSpPr>
            <p:nvPr/>
          </p:nvSpPr>
          <p:spPr>
            <a:xfrm>
              <a:off x="3200399" y="2890953"/>
              <a:ext cx="5717601" cy="550783"/>
            </a:xfrm>
            <a:prstGeom prst="rect">
              <a:avLst/>
            </a:prstGeom>
            <a:ln w="38100">
              <a:solidFill>
                <a:schemeClr val="accent1"/>
              </a:solidFill>
            </a:ln>
          </p:spPr>
          <p:txBody>
            <a:bodyPr vert="horz" lIns="97244" tIns="48622" rIns="97244" bIns="48622" rtlCol="0">
              <a:noAutofit/>
            </a:bodyPr>
            <a:lstStyle>
              <a:lvl1pPr marL="0" indent="0" algn="ctr" defTabSz="972447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3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86223" indent="0" algn="ctr" defTabSz="972447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3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72447" indent="0" algn="ctr" defTabSz="972447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6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458670" indent="0" algn="ctr" defTabSz="972447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1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944894" indent="0" algn="ctr" defTabSz="972447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1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431117" indent="0" algn="ctr" defTabSz="972447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1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917341" indent="0" algn="ctr" defTabSz="972447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1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403564" indent="0" algn="ctr" defTabSz="972447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1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889788" indent="0" algn="ctr" defTabSz="972447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1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1" algn="l"/>
              <a:r>
                <a:rPr lang="mn-MN" sz="2800" dirty="0" smtClean="0">
                  <a:solidFill>
                    <a:schemeClr val="tx1"/>
                  </a:solidFill>
                  <a:latin typeface="Tahoma" panose="020B0604030504040204" pitchFamily="34" charset="0"/>
                </a:rPr>
                <a:t>Хариу: </a:t>
              </a:r>
              <a:r>
                <a:rPr lang="mn-MN" sz="2800" dirty="0" smtClean="0">
                  <a:solidFill>
                    <a:schemeClr val="tx1"/>
                  </a:solidFill>
                  <a:latin typeface="Tahoma" panose="020B0604030504040204" pitchFamily="34" charset="0"/>
                </a:rPr>
                <a:t>боломжтой.</a:t>
              </a:r>
              <a:endParaRPr lang="en-US" sz="2800" dirty="0" smtClean="0">
                <a:solidFill>
                  <a:schemeClr val="tx1"/>
                </a:solidFill>
                <a:latin typeface="Tahoma" panose="020B0604030504040204" pitchFamily="34" charset="0"/>
              </a:endParaRPr>
            </a:p>
          </p:txBody>
        </p:sp>
      </p:grpSp>
      <p:sp>
        <p:nvSpPr>
          <p:cNvPr id="10" name="Subtitle 2"/>
          <p:cNvSpPr txBox="1">
            <a:spLocks/>
          </p:cNvSpPr>
          <p:nvPr/>
        </p:nvSpPr>
        <p:spPr>
          <a:xfrm>
            <a:off x="381000" y="6918651"/>
            <a:ext cx="8305800" cy="1082349"/>
          </a:xfrm>
          <a:prstGeom prst="rect">
            <a:avLst/>
          </a:prstGeom>
        </p:spPr>
        <p:txBody>
          <a:bodyPr vert="horz" lIns="97244" tIns="48622" rIns="97244" bIns="48622" rtlCol="0">
            <a:noAutofit/>
          </a:bodyPr>
          <a:lstStyle>
            <a:lvl1pPr marL="0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86223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72447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458670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44894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431117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17341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03564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9788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943423" lvl="1" indent="-457200" algn="just">
              <a:buFont typeface="Wingdings" panose="05000000000000000000" pitchFamily="2" charset="2"/>
              <a:buChar char="q"/>
            </a:pPr>
            <a:r>
              <a:rPr lang="en-US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Transaction 1, transaction 2 </a:t>
            </a:r>
            <a:r>
              <a:rPr lang="mn-MN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– уудыг харгалзан </a:t>
            </a:r>
            <a:r>
              <a:rPr lang="en-US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T1, T2 </a:t>
            </a:r>
            <a:r>
              <a:rPr lang="mn-MN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гэж тэмдэглэе.</a:t>
            </a:r>
            <a:endParaRPr lang="mn-MN" sz="2800" dirty="0">
              <a:solidFill>
                <a:schemeClr val="tx1"/>
              </a:solidFill>
              <a:latin typeface="Tahoma" panose="020B0604030504040204" pitchFamily="34" charset="0"/>
            </a:endParaRPr>
          </a:p>
        </p:txBody>
      </p:sp>
      <p:sp>
        <p:nvSpPr>
          <p:cNvPr id="11" name="Subtitle 2"/>
          <p:cNvSpPr txBox="1">
            <a:spLocks/>
          </p:cNvSpPr>
          <p:nvPr/>
        </p:nvSpPr>
        <p:spPr>
          <a:xfrm>
            <a:off x="8692376" y="3159977"/>
            <a:ext cx="11201400" cy="6822223"/>
          </a:xfrm>
          <a:prstGeom prst="rect">
            <a:avLst/>
          </a:prstGeom>
        </p:spPr>
        <p:txBody>
          <a:bodyPr vert="horz" lIns="97244" tIns="48622" rIns="97244" bIns="48622" rtlCol="0">
            <a:noAutofit/>
          </a:bodyPr>
          <a:lstStyle>
            <a:lvl1pPr marL="0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86223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72447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458670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44894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431117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17341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03564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9788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just"/>
            <a:r>
              <a:rPr lang="mn-MN" sz="2400" b="1" dirty="0" smtClean="0">
                <a:solidFill>
                  <a:schemeClr val="tx1"/>
                </a:solidFill>
                <a:latin typeface="Tahoma" panose="020B0604030504040204" pitchFamily="34" charset="0"/>
              </a:rPr>
              <a:t>Тайлбар:</a:t>
            </a:r>
          </a:p>
          <a:p>
            <a:pPr marL="943423" lvl="1" indent="-457200" algn="just">
              <a:buFont typeface="Wingdings" panose="05000000000000000000" pitchFamily="2" charset="2"/>
              <a:buChar char="q"/>
            </a:pP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T1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 нь 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Read Committed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 тусгаарлалын түвшин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буюу бохир уншилтаас бусад шинж чанарыг зөвшөөрдөг. Харин 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T2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нь 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serializable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тусгаарлалтын түвшин буюу бохир уншилт, 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non – repeatable read, phantoms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шинж чанаруудын алийг нь ч зөвшөөрддөггүй. 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T1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нь 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select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буюу уншилт хийж байгаа тул 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T2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– ийн 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serializable</a:t>
            </a:r>
            <a:r>
              <a:rPr lang="mn-MN" sz="2400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– ын  гурван шинж чанарт нөлөөлөхгүй. Харин 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T2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 нь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 T1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 – ийн 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read committed</a:t>
            </a:r>
            <a:r>
              <a:rPr lang="mn-MN" sz="2400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– ийн бохир уншилт хийхгүй гэсэн шинж чанарт асуудал үүсгэх магадлалтай. Тэгэхээр 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T1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 – ийн 2 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select –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ийн голоор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 T2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 орж ажиллахад бохир уншилт үүсэх боломжтой эсэхийг шалгана. </a:t>
            </a:r>
          </a:p>
          <a:p>
            <a:pPr marL="943423" lvl="1" indent="-457200" algn="just">
              <a:buFont typeface="Wingdings" panose="05000000000000000000" pitchFamily="2" charset="2"/>
              <a:buChar char="q"/>
            </a:pP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Эхлээд 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T1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 – ийн эхний 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select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ажиллана, өмнө нь 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committed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 болсон өгөгдлөөс уншилт хийж байгаа учир бохир уншилт үүсэхгүй.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Дараа нь 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T2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 – ийн 2 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insert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 бүрэн ажиллаж, 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committed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хийгдсэний дараа 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T1 –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ийн 2</a:t>
            </a:r>
            <a:r>
              <a:rPr lang="en-US" sz="2400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дах 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select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ажиллах бөгөөд Т2 – ийн 2 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insert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хоёулаа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 R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хүснэгтэд рүү хийж байгаа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бөгөөд 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S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хүснэгтэд бичилт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хийгдээгүй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байна. Эндээс Т1 – ийн 2 дахь 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select</a:t>
            </a:r>
            <a:r>
              <a:rPr lang="mn-MN" sz="2400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нь 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S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хүснэгтээс уншилт хийж байгаа учраас бохир уншилт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үүсэхгүй,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сериал биш чанар илрэх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боломжтой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болно.</a:t>
            </a:r>
            <a:endParaRPr lang="mn-MN" sz="2400" dirty="0">
              <a:solidFill>
                <a:schemeClr val="tx1"/>
              </a:solidFill>
              <a:latin typeface="Tahoma" panose="020B0604030504040204" pitchFamily="34" charset="0"/>
            </a:endParaRPr>
          </a:p>
        </p:txBody>
      </p:sp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963311" y="8229600"/>
            <a:ext cx="1389488" cy="1389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2174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209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1371600"/>
            <a:ext cx="20116799" cy="1600200"/>
          </a:xfrm>
        </p:spPr>
        <p:txBody>
          <a:bodyPr>
            <a:noAutofit/>
          </a:bodyPr>
          <a:lstStyle/>
          <a:p>
            <a:pPr lvl="1" algn="just"/>
            <a:r>
              <a:rPr lang="mn-MN" sz="2400" b="1" dirty="0" smtClean="0">
                <a:solidFill>
                  <a:schemeClr val="tx1"/>
                </a:solidFill>
                <a:latin typeface="Tahoma" panose="020B0604030504040204" pitchFamily="34" charset="0"/>
              </a:rPr>
              <a:t>1</a:t>
            </a:r>
            <a:r>
              <a:rPr lang="mn-MN" sz="2400" b="1" dirty="0">
                <a:solidFill>
                  <a:schemeClr val="tx1"/>
                </a:solidFill>
                <a:latin typeface="Tahoma" panose="020B0604030504040204" pitchFamily="34" charset="0"/>
              </a:rPr>
              <a:t>.</a:t>
            </a:r>
            <a:r>
              <a:rPr lang="mn-MN" sz="2400" dirty="0">
                <a:solidFill>
                  <a:schemeClr val="tx1"/>
                </a:solidFill>
                <a:latin typeface="Tahoma" panose="020B0604030504040204" pitchFamily="34" charset="0"/>
              </a:rPr>
              <a:t>  Хоёр хүснэгт байв: </a:t>
            </a:r>
            <a:r>
              <a:rPr lang="en-US" sz="2400" dirty="0">
                <a:solidFill>
                  <a:schemeClr val="tx1"/>
                </a:solidFill>
                <a:latin typeface="Tahoma" panose="020B0604030504040204" pitchFamily="34" charset="0"/>
              </a:rPr>
              <a:t>R(A,B) </a:t>
            </a:r>
            <a:r>
              <a:rPr lang="mn-MN" sz="2400" dirty="0">
                <a:solidFill>
                  <a:schemeClr val="tx1"/>
                </a:solidFill>
                <a:latin typeface="Tahoma" panose="020B0604030504040204" pitchFamily="34" charset="0"/>
              </a:rPr>
              <a:t>болон </a:t>
            </a:r>
            <a:r>
              <a:rPr lang="en-US" sz="2400" dirty="0">
                <a:solidFill>
                  <a:schemeClr val="tx1"/>
                </a:solidFill>
                <a:latin typeface="Tahoma" panose="020B0604030504040204" pitchFamily="34" charset="0"/>
              </a:rPr>
              <a:t>S(C). </a:t>
            </a:r>
            <a:r>
              <a:rPr lang="mn-MN" sz="2400" dirty="0">
                <a:solidFill>
                  <a:schemeClr val="tx1"/>
                </a:solidFill>
                <a:latin typeface="Tahoma" panose="020B0604030504040204" pitchFamily="34" charset="0"/>
              </a:rPr>
              <a:t>Мөн зэрэг ажиллах хоёр транзакшин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байв. </a:t>
            </a:r>
            <a:r>
              <a:rPr lang="mn-MN" sz="2400" b="1" dirty="0" smtClean="0">
                <a:solidFill>
                  <a:schemeClr val="tx1"/>
                </a:solidFill>
                <a:latin typeface="Tahoma" panose="020B0604030504040204" pitchFamily="34" charset="0"/>
              </a:rPr>
              <a:t>Сериал </a:t>
            </a:r>
            <a:r>
              <a:rPr lang="mn-MN" sz="2400" b="1" dirty="0">
                <a:solidFill>
                  <a:schemeClr val="tx1"/>
                </a:solidFill>
                <a:latin typeface="Tahoma" panose="020B0604030504040204" pitchFamily="34" charset="0"/>
              </a:rPr>
              <a:t>биш шинж чанар (</a:t>
            </a:r>
            <a:r>
              <a:rPr lang="en-US" sz="2400" b="1" dirty="0" smtClean="0">
                <a:solidFill>
                  <a:schemeClr val="tx1"/>
                </a:solidFill>
                <a:latin typeface="Tahoma" panose="020B0604030504040204" pitchFamily="34" charset="0"/>
              </a:rPr>
              <a:t>non</a:t>
            </a:r>
            <a:r>
              <a:rPr lang="mn-MN" sz="24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  <a:r>
              <a:rPr lang="mn-MN" sz="2400" b="1" dirty="0" smtClean="0">
                <a:solidFill>
                  <a:schemeClr val="tx1"/>
                </a:solidFill>
                <a:latin typeface="Tahoma" panose="020B0604030504040204" pitchFamily="34" charset="0"/>
              </a:rPr>
              <a:t>– </a:t>
            </a:r>
            <a:r>
              <a:rPr lang="en-US" sz="2400" b="1" dirty="0" smtClean="0">
                <a:solidFill>
                  <a:schemeClr val="tx1"/>
                </a:solidFill>
                <a:latin typeface="Tahoma" panose="020B0604030504040204" pitchFamily="34" charset="0"/>
              </a:rPr>
              <a:t>serializable</a:t>
            </a:r>
            <a:r>
              <a:rPr lang="mn-MN" sz="2400" b="1" dirty="0" smtClean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  <a:r>
              <a:rPr lang="en-US" sz="2400" b="1" dirty="0" smtClean="0">
                <a:solidFill>
                  <a:schemeClr val="tx1"/>
                </a:solidFill>
                <a:latin typeface="Tahoma" panose="020B0604030504040204" pitchFamily="34" charset="0"/>
              </a:rPr>
              <a:t>behavior</a:t>
            </a:r>
            <a:r>
              <a:rPr lang="en-US" sz="2400" b="1" dirty="0">
                <a:solidFill>
                  <a:schemeClr val="tx1"/>
                </a:solidFill>
                <a:latin typeface="Tahoma" panose="020B0604030504040204" pitchFamily="34" charset="0"/>
              </a:rPr>
              <a:t>) </a:t>
            </a:r>
            <a:r>
              <a:rPr lang="mn-MN" sz="2400" b="1" dirty="0">
                <a:solidFill>
                  <a:schemeClr val="tx1"/>
                </a:solidFill>
                <a:latin typeface="Tahoma" panose="020B0604030504040204" pitchFamily="34" charset="0"/>
              </a:rPr>
              <a:t>илрэх боломжтой эсэхийг тодорхойл?</a:t>
            </a:r>
          </a:p>
          <a:p>
            <a:pPr marL="943423" lvl="1" indent="-457200" algn="just">
              <a:buFont typeface="Wingdings" panose="05000000000000000000" pitchFamily="2" charset="2"/>
              <a:buChar char="q"/>
            </a:pP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Статемент </a:t>
            </a:r>
            <a:r>
              <a:rPr lang="mn-MN" sz="2400" dirty="0">
                <a:solidFill>
                  <a:schemeClr val="tx1"/>
                </a:solidFill>
                <a:latin typeface="Tahoma" panose="020B0604030504040204" pitchFamily="34" charset="0"/>
              </a:rPr>
              <a:t>бүр нэг бүхэл (</a:t>
            </a:r>
            <a:r>
              <a:rPr lang="en-US" sz="2400" dirty="0">
                <a:solidFill>
                  <a:schemeClr val="tx1"/>
                </a:solidFill>
                <a:latin typeface="Tahoma" panose="020B0604030504040204" pitchFamily="34" charset="0"/>
              </a:rPr>
              <a:t>atomic) </a:t>
            </a:r>
            <a:r>
              <a:rPr lang="mn-MN" sz="2400" dirty="0">
                <a:solidFill>
                  <a:schemeClr val="tx1"/>
                </a:solidFill>
                <a:latin typeface="Tahoma" panose="020B0604030504040204" pitchFamily="34" charset="0"/>
              </a:rPr>
              <a:t>байдлаар ажилласан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, 2 </a:t>
            </a:r>
            <a:r>
              <a:rPr lang="mn-MN" sz="2400" dirty="0">
                <a:solidFill>
                  <a:schemeClr val="tx1"/>
                </a:solidFill>
                <a:latin typeface="Tahoma" panose="020B0604030504040204" pitchFamily="34" charset="0"/>
              </a:rPr>
              <a:t>транзакшин дуустал ажилласан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.</a:t>
            </a:r>
            <a:endParaRPr lang="mn-MN" sz="2400" dirty="0">
              <a:solidFill>
                <a:schemeClr val="tx1"/>
              </a:solidFill>
              <a:latin typeface="Tahoma" panose="020B0604030504040204" pitchFamily="34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152400" y="2890954"/>
            <a:ext cx="8773511" cy="3967046"/>
            <a:chOff x="152400" y="2890954"/>
            <a:chExt cx="8773511" cy="3967046"/>
          </a:xfrm>
        </p:grpSpPr>
        <p:grpSp>
          <p:nvGrpSpPr>
            <p:cNvPr id="2" name="Group 1"/>
            <p:cNvGrpSpPr/>
            <p:nvPr/>
          </p:nvGrpSpPr>
          <p:grpSpPr>
            <a:xfrm>
              <a:off x="152400" y="2903691"/>
              <a:ext cx="8773511" cy="3954309"/>
              <a:chOff x="2590800" y="4122891"/>
              <a:chExt cx="8773511" cy="3954309"/>
            </a:xfrm>
          </p:grpSpPr>
          <p:sp>
            <p:nvSpPr>
              <p:cNvPr id="6" name="Subtitle 2"/>
              <p:cNvSpPr txBox="1">
                <a:spLocks/>
              </p:cNvSpPr>
              <p:nvPr/>
            </p:nvSpPr>
            <p:spPr>
              <a:xfrm>
                <a:off x="2590800" y="4122891"/>
                <a:ext cx="3048000" cy="525309"/>
              </a:xfrm>
              <a:prstGeom prst="rect">
                <a:avLst/>
              </a:prstGeom>
              <a:ln w="38100">
                <a:solidFill>
                  <a:schemeClr val="accent1"/>
                </a:solidFill>
              </a:ln>
            </p:spPr>
            <p:txBody>
              <a:bodyPr vert="horz" lIns="97244" tIns="48622" rIns="97244" bIns="48622" rtlCol="0">
                <a:noAutofit/>
              </a:bodyPr>
              <a:lstStyle>
                <a:lvl1pPr marL="0" indent="0" algn="ctr" defTabSz="972447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None/>
                  <a:defRPr sz="34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486223" indent="0" algn="ctr" defTabSz="972447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None/>
                  <a:defRPr sz="30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2pPr>
                <a:lvl3pPr marL="972447" indent="0" algn="ctr" defTabSz="972447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None/>
                  <a:defRPr sz="26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3pPr>
                <a:lvl4pPr marL="1458670" indent="0" algn="ctr" defTabSz="972447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None/>
                  <a:defRPr sz="21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4pPr>
                <a:lvl5pPr marL="1944894" indent="0" algn="ctr" defTabSz="972447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None/>
                  <a:defRPr sz="21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5pPr>
                <a:lvl6pPr marL="2431117" indent="0" algn="ctr" defTabSz="972447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None/>
                  <a:defRPr sz="21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2917341" indent="0" algn="ctr" defTabSz="972447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None/>
                  <a:defRPr sz="21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3403564" indent="0" algn="ctr" defTabSz="972447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None/>
                  <a:defRPr sz="21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3889788" indent="0" algn="ctr" defTabSz="972447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None/>
                  <a:defRPr sz="21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1" algn="l"/>
                <a:r>
                  <a:rPr lang="mn-MN" sz="2800" b="1" dirty="0" smtClean="0">
                    <a:solidFill>
                      <a:schemeClr val="tx1"/>
                    </a:solidFill>
                    <a:latin typeface="Tahoma" panose="020B0604030504040204" pitchFamily="34" charset="0"/>
                  </a:rPr>
                  <a:t>Дасгал 1</a:t>
                </a:r>
                <a:r>
                  <a:rPr lang="en-US" sz="2800" b="1" dirty="0">
                    <a:solidFill>
                      <a:schemeClr val="tx1"/>
                    </a:solidFill>
                    <a:latin typeface="Tahoma" panose="020B0604030504040204" pitchFamily="34" charset="0"/>
                  </a:rPr>
                  <a:t>c</a:t>
                </a:r>
                <a:r>
                  <a:rPr lang="mn-MN" sz="2800" b="1" dirty="0" smtClean="0">
                    <a:solidFill>
                      <a:schemeClr val="tx1"/>
                    </a:solidFill>
                    <a:latin typeface="Tahoma" panose="020B0604030504040204" pitchFamily="34" charset="0"/>
                  </a:rPr>
                  <a:t>. </a:t>
                </a:r>
                <a:endParaRPr lang="en-US" sz="2800" b="1" dirty="0" smtClean="0">
                  <a:solidFill>
                    <a:schemeClr val="tx1"/>
                  </a:solidFill>
                  <a:latin typeface="Tahoma" panose="020B0604030504040204" pitchFamily="34" charset="0"/>
                </a:endParaRPr>
              </a:p>
            </p:txBody>
          </p:sp>
          <p:pic>
            <p:nvPicPr>
              <p:cNvPr id="7" name="Picture 2"/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90800" y="4648200"/>
                <a:ext cx="8773511" cy="3429000"/>
              </a:xfrm>
              <a:prstGeom prst="rect">
                <a:avLst/>
              </a:prstGeom>
              <a:noFill/>
              <a:ln w="38100">
                <a:solidFill>
                  <a:schemeClr val="accent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</a:extLst>
            </p:spPr>
          </p:pic>
        </p:grpSp>
        <p:sp>
          <p:nvSpPr>
            <p:cNvPr id="9" name="Subtitle 2"/>
            <p:cNvSpPr txBox="1">
              <a:spLocks/>
            </p:cNvSpPr>
            <p:nvPr/>
          </p:nvSpPr>
          <p:spPr>
            <a:xfrm>
              <a:off x="3200399" y="2890954"/>
              <a:ext cx="5725511" cy="538046"/>
            </a:xfrm>
            <a:prstGeom prst="rect">
              <a:avLst/>
            </a:prstGeom>
            <a:ln w="38100">
              <a:solidFill>
                <a:schemeClr val="accent1"/>
              </a:solidFill>
            </a:ln>
          </p:spPr>
          <p:txBody>
            <a:bodyPr vert="horz" lIns="97244" tIns="48622" rIns="97244" bIns="48622" rtlCol="0">
              <a:noAutofit/>
            </a:bodyPr>
            <a:lstStyle>
              <a:lvl1pPr marL="0" indent="0" algn="ctr" defTabSz="972447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3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86223" indent="0" algn="ctr" defTabSz="972447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3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72447" indent="0" algn="ctr" defTabSz="972447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6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458670" indent="0" algn="ctr" defTabSz="972447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1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944894" indent="0" algn="ctr" defTabSz="972447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1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431117" indent="0" algn="ctr" defTabSz="972447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1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917341" indent="0" algn="ctr" defTabSz="972447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1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403564" indent="0" algn="ctr" defTabSz="972447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1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889788" indent="0" algn="ctr" defTabSz="972447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1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1" algn="l"/>
              <a:r>
                <a:rPr lang="mn-MN" sz="2800" dirty="0" smtClean="0">
                  <a:solidFill>
                    <a:schemeClr val="tx1"/>
                  </a:solidFill>
                  <a:latin typeface="Tahoma" panose="020B0604030504040204" pitchFamily="34" charset="0"/>
                </a:rPr>
                <a:t>Хариу: болно.</a:t>
              </a:r>
              <a:endParaRPr lang="en-US" sz="2800" dirty="0" smtClean="0">
                <a:solidFill>
                  <a:schemeClr val="tx1"/>
                </a:solidFill>
                <a:latin typeface="Tahoma" panose="020B0604030504040204" pitchFamily="34" charset="0"/>
              </a:endParaRPr>
            </a:p>
          </p:txBody>
        </p:sp>
      </p:grpSp>
      <p:sp>
        <p:nvSpPr>
          <p:cNvPr id="10" name="Subtitle 2"/>
          <p:cNvSpPr txBox="1">
            <a:spLocks/>
          </p:cNvSpPr>
          <p:nvPr/>
        </p:nvSpPr>
        <p:spPr>
          <a:xfrm>
            <a:off x="381000" y="6869150"/>
            <a:ext cx="8305800" cy="1082349"/>
          </a:xfrm>
          <a:prstGeom prst="rect">
            <a:avLst/>
          </a:prstGeom>
        </p:spPr>
        <p:txBody>
          <a:bodyPr vert="horz" lIns="97244" tIns="48622" rIns="97244" bIns="48622" rtlCol="0">
            <a:noAutofit/>
          </a:bodyPr>
          <a:lstStyle>
            <a:lvl1pPr marL="0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86223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72447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458670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44894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431117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17341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03564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9788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943423" lvl="1" indent="-457200" algn="just">
              <a:buFont typeface="Wingdings" panose="05000000000000000000" pitchFamily="2" charset="2"/>
              <a:buChar char="q"/>
            </a:pPr>
            <a:r>
              <a:rPr lang="en-US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Transaction 1, transaction 2 </a:t>
            </a:r>
            <a:r>
              <a:rPr lang="mn-MN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– уудыг харгалзан </a:t>
            </a:r>
            <a:r>
              <a:rPr lang="en-US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T1, T2 </a:t>
            </a:r>
            <a:r>
              <a:rPr lang="mn-MN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гэж тэмдэглэе.</a:t>
            </a:r>
            <a:endParaRPr lang="mn-MN" sz="2800" dirty="0">
              <a:solidFill>
                <a:schemeClr val="tx1"/>
              </a:solidFill>
              <a:latin typeface="Tahoma" panose="020B0604030504040204" pitchFamily="34" charset="0"/>
            </a:endParaRPr>
          </a:p>
        </p:txBody>
      </p:sp>
      <p:sp>
        <p:nvSpPr>
          <p:cNvPr id="11" name="Subtitle 2"/>
          <p:cNvSpPr txBox="1">
            <a:spLocks/>
          </p:cNvSpPr>
          <p:nvPr/>
        </p:nvSpPr>
        <p:spPr>
          <a:xfrm>
            <a:off x="8382000" y="2514600"/>
            <a:ext cx="11734800" cy="8458200"/>
          </a:xfrm>
          <a:prstGeom prst="rect">
            <a:avLst/>
          </a:prstGeom>
        </p:spPr>
        <p:txBody>
          <a:bodyPr vert="horz" lIns="97244" tIns="48622" rIns="97244" bIns="48622" rtlCol="0">
            <a:noAutofit/>
          </a:bodyPr>
          <a:lstStyle>
            <a:lvl1pPr marL="0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86223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72447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458670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44894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431117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17341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03564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9788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just"/>
            <a:r>
              <a:rPr lang="mn-MN" sz="2400" b="1" dirty="0" smtClean="0">
                <a:solidFill>
                  <a:schemeClr val="tx1"/>
                </a:solidFill>
                <a:latin typeface="Tahoma" panose="020B0604030504040204" pitchFamily="34" charset="0"/>
              </a:rPr>
              <a:t>Тайлбар:</a:t>
            </a:r>
          </a:p>
          <a:p>
            <a:pPr marL="943423" lvl="1" indent="-457200" algn="just">
              <a:buFont typeface="Wingdings" panose="05000000000000000000" pitchFamily="2" charset="2"/>
              <a:buChar char="q"/>
            </a:pP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T1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 нь 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Read Committed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 тусгаарлалын түвшин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буюу бохир уншилтаас бусад шинж чанарыг зөвшөөрдөг. Харин 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T2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нь 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serializable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тусгаарлалтын түвшин буюу бохир уншилт, 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non – repeatable read, phantoms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шинж чанаруудын алийг нь ч зөвшөөрддөггүй. 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T1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нь 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select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буюу уншилт хийж байгаа тул 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T2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– ийн 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serializable</a:t>
            </a:r>
            <a:r>
              <a:rPr lang="mn-MN" sz="2400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– ын  гурван шинж чанарт нөлөөлөхгүй. Харин 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T2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 нь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 T1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 – ийн 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repeatable 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read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буюу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phanto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m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– ийг зөвшөөрнө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гэсэн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шинж чанарт асуудал үүсгэх магадлалтай. Тэгэхээр 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T1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 – ийн 3 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select –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ийн аль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нэг 2 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select –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 ийн голоор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 T2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 орж ажиллахад бохир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уншилт, 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non-repeatable read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үүсэх боломжтой эсэхийг шалгана. </a:t>
            </a:r>
          </a:p>
          <a:p>
            <a:pPr marL="943423" lvl="1" indent="-457200" algn="just">
              <a:buFont typeface="Wingdings" panose="05000000000000000000" pitchFamily="2" charset="2"/>
              <a:buChar char="q"/>
            </a:pP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Эхлээд 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T1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 – ийн эхний 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select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ажилласан гэвэл, өмнө нь 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committed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 болсон өгөгдлөөс уншилж хийж байгаа учир бохир уншилт үүсэхгүй.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Дараа нь 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T2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 – ийн </a:t>
            </a:r>
            <a:r>
              <a:rPr lang="mn-MN" sz="2400" dirty="0">
                <a:solidFill>
                  <a:schemeClr val="tx1"/>
                </a:solidFill>
                <a:latin typeface="Tahoma" panose="020B0604030504040204" pitchFamily="34" charset="0"/>
              </a:rPr>
              <a:t>1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insert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ажиллаж, 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R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хүснэгтэд шинэ мөр 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committed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хийгдэж орсоны дараа 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T1 –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ийн 2</a:t>
            </a:r>
            <a:r>
              <a:rPr lang="en-US" sz="2400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дах 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select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ажиллахад зөвхөн 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R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хүснэгт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бичилт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хийгдсэн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байх тул 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S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хүснэгт хэвэндээ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байх тул бохир уншилт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үүсэхгүй, мөн Т2 – ийн 3 дах уншилт хийгдэхэд 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phantom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үүсэх бөгөөд 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T1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-ийн тусгаарлалтын түвшин үүнийг зөвшөөрнө гэдгээс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Т1 – ийн эхний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2 уншилтийн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голоор Т2 орж уншихад сериал биш чанар илрэх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боломжтой болно. </a:t>
            </a:r>
            <a:r>
              <a:rPr lang="mn-MN" sz="2400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Өөрөөр хэлбэл Т2 нь нэг 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statement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 – тэй бөгөөд зөвхөн 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insert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бичилт хийж байгаа тул Т1 – д 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non-repeatable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</a:rPr>
              <a:t> уншилт үүсгэх боломжгүй юм. Эндээс Т2 нь Т1 – ийн сүүлийн 2 уншилтын голоор орж бичилт хийж болно гэдгийг харж болох юм.</a:t>
            </a:r>
            <a:endParaRPr lang="mn-MN" sz="2400" dirty="0">
              <a:solidFill>
                <a:schemeClr val="tx1"/>
              </a:solidFill>
              <a:latin typeface="Tahoma" panose="020B0604030504040204" pitchFamily="34" charset="0"/>
            </a:endParaRPr>
          </a:p>
        </p:txBody>
      </p:sp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90600" y="8382000"/>
            <a:ext cx="13716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856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259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0" y="1371600"/>
            <a:ext cx="11658600" cy="2209800"/>
          </a:xfrm>
        </p:spPr>
        <p:txBody>
          <a:bodyPr>
            <a:noAutofit/>
          </a:bodyPr>
          <a:lstStyle/>
          <a:p>
            <a:pPr lvl="1" algn="just"/>
            <a:r>
              <a:rPr lang="en-US" sz="2800" b="1" dirty="0" smtClean="0">
                <a:solidFill>
                  <a:schemeClr val="tx1"/>
                </a:solidFill>
                <a:latin typeface="Tahoma" panose="020B0604030504040204" pitchFamily="34" charset="0"/>
              </a:rPr>
              <a:t>2</a:t>
            </a:r>
            <a:r>
              <a:rPr 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.</a:t>
            </a:r>
            <a:r>
              <a:rPr lang="en-US" sz="2800" dirty="0">
                <a:solidFill>
                  <a:schemeClr val="tx1"/>
                </a:solidFill>
                <a:latin typeface="Tahoma" panose="020B0604030504040204" pitchFamily="34" charset="0"/>
              </a:rPr>
              <a:t> Item(name, price) </a:t>
            </a:r>
            <a:r>
              <a:rPr lang="mn-MN" sz="2800" dirty="0">
                <a:solidFill>
                  <a:schemeClr val="tx1"/>
                </a:solidFill>
                <a:latin typeface="Tahoma" panose="020B0604030504040204" pitchFamily="34" charset="0"/>
              </a:rPr>
              <a:t>хүснэгт байв. </a:t>
            </a:r>
            <a:endParaRPr lang="mn-MN" sz="2800" dirty="0" smtClean="0">
              <a:solidFill>
                <a:schemeClr val="tx1"/>
              </a:solidFill>
              <a:latin typeface="Tahoma" panose="020B0604030504040204" pitchFamily="34" charset="0"/>
            </a:endParaRPr>
          </a:p>
          <a:p>
            <a:pPr marL="943423" lvl="1" indent="-457200" algn="just">
              <a:buFont typeface="Wingdings" panose="05000000000000000000" pitchFamily="2" charset="2"/>
              <a:buChar char="§"/>
            </a:pPr>
            <a:r>
              <a:rPr lang="mn-MN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(</a:t>
            </a:r>
            <a:r>
              <a:rPr lang="en-US" sz="2800" dirty="0">
                <a:solidFill>
                  <a:schemeClr val="tx1"/>
                </a:solidFill>
                <a:latin typeface="Tahoma" panose="020B0604030504040204" pitchFamily="34" charset="0"/>
              </a:rPr>
              <a:t>pencil, 20), (pen, 30) </a:t>
            </a:r>
            <a:r>
              <a:rPr lang="mn-MN" sz="2800" dirty="0">
                <a:solidFill>
                  <a:schemeClr val="tx1"/>
                </a:solidFill>
                <a:latin typeface="Tahoma" panose="020B0604030504040204" pitchFamily="34" charset="0"/>
              </a:rPr>
              <a:t>хоёр мөр бичлэгтэй.</a:t>
            </a:r>
          </a:p>
          <a:p>
            <a:pPr lvl="1" algn="just"/>
            <a:r>
              <a:rPr lang="mn-MN" sz="2800" dirty="0">
                <a:solidFill>
                  <a:schemeClr val="tx1"/>
                </a:solidFill>
                <a:latin typeface="Tahoma" panose="020B0604030504040204" pitchFamily="34" charset="0"/>
              </a:rPr>
              <a:t>Доорх 2 транзакшны </a:t>
            </a:r>
            <a:r>
              <a:rPr lang="en-US" sz="2800" dirty="0">
                <a:solidFill>
                  <a:schemeClr val="tx1"/>
                </a:solidFill>
                <a:latin typeface="Tahoma" panose="020B0604030504040204" pitchFamily="34" charset="0"/>
              </a:rPr>
              <a:t>S1, S2, S3, S4 </a:t>
            </a:r>
            <a:r>
              <a:rPr lang="mn-MN" sz="2800" dirty="0">
                <a:solidFill>
                  <a:schemeClr val="tx1"/>
                </a:solidFill>
                <a:latin typeface="Tahoma" panose="020B0604030504040204" pitchFamily="34" charset="0"/>
              </a:rPr>
              <a:t>нэг бүхэл (</a:t>
            </a:r>
            <a:r>
              <a:rPr lang="en-US" sz="2800" dirty="0">
                <a:solidFill>
                  <a:schemeClr val="tx1"/>
                </a:solidFill>
                <a:latin typeface="Tahoma" panose="020B0604030504040204" pitchFamily="34" charset="0"/>
              </a:rPr>
              <a:t>atomic) </a:t>
            </a:r>
            <a:r>
              <a:rPr lang="mn-MN" sz="2800" dirty="0">
                <a:solidFill>
                  <a:schemeClr val="tx1"/>
                </a:solidFill>
                <a:latin typeface="Tahoma" panose="020B0604030504040204" pitchFamily="34" charset="0"/>
              </a:rPr>
              <a:t>ажилладаг. </a:t>
            </a:r>
          </a:p>
          <a:p>
            <a:pPr marL="943423" lvl="1" indent="-457200" algn="just">
              <a:buFont typeface="Wingdings" panose="05000000000000000000" pitchFamily="2" charset="2"/>
              <a:buChar char="§"/>
            </a:pPr>
            <a:r>
              <a:rPr lang="en-US" sz="2800" b="1" dirty="0" smtClean="0">
                <a:solidFill>
                  <a:schemeClr val="tx1"/>
                </a:solidFill>
                <a:latin typeface="Tahoma" panose="020B0604030504040204" pitchFamily="34" charset="0"/>
              </a:rPr>
              <a:t>T1 </a:t>
            </a:r>
            <a:r>
              <a:rPr lang="mn-MN" sz="2800" b="1" dirty="0">
                <a:solidFill>
                  <a:schemeClr val="tx1"/>
                </a:solidFill>
                <a:latin typeface="Tahoma" panose="020B0604030504040204" pitchFamily="34" charset="0"/>
              </a:rPr>
              <a:t>байнга </a:t>
            </a:r>
            <a:r>
              <a:rPr 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serializable </a:t>
            </a:r>
            <a:r>
              <a:rPr lang="mn-MN" sz="2800" b="1" dirty="0">
                <a:solidFill>
                  <a:schemeClr val="tx1"/>
                </a:solidFill>
                <a:latin typeface="Tahoma" panose="020B0604030504040204" pitchFamily="34" charset="0"/>
              </a:rPr>
              <a:t>байдаг.</a:t>
            </a:r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228600" y="3537451"/>
            <a:ext cx="15621000" cy="525309"/>
          </a:xfrm>
          <a:prstGeom prst="rect">
            <a:avLst/>
          </a:prstGeom>
          <a:ln w="38100">
            <a:solidFill>
              <a:schemeClr val="accent1"/>
            </a:solidFill>
          </a:ln>
        </p:spPr>
        <p:txBody>
          <a:bodyPr vert="horz" lIns="97244" tIns="48622" rIns="97244" bIns="48622" rtlCol="0">
            <a:noAutofit/>
          </a:bodyPr>
          <a:lstStyle>
            <a:lvl1pPr marL="0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86223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72447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458670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44894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431117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17341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03564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9788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l"/>
            <a:r>
              <a:rPr lang="mn-MN" sz="2800" b="1" dirty="0" smtClean="0">
                <a:solidFill>
                  <a:schemeClr val="tx1"/>
                </a:solidFill>
                <a:latin typeface="Tahoma" panose="020B0604030504040204" pitchFamily="34" charset="0"/>
              </a:rPr>
              <a:t>Дасгал 2</a:t>
            </a:r>
            <a:r>
              <a:rPr 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a</a:t>
            </a:r>
            <a:r>
              <a:rPr lang="mn-MN" sz="2800" b="1" dirty="0" smtClean="0">
                <a:solidFill>
                  <a:schemeClr val="tx1"/>
                </a:solidFill>
                <a:latin typeface="Tahoma" panose="020B0604030504040204" pitchFamily="34" charset="0"/>
              </a:rPr>
              <a:t>.</a:t>
            </a:r>
            <a:r>
              <a:rPr 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  <a:r>
              <a:rPr lang="mn-MN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Хэрвээ </a:t>
            </a:r>
            <a:r>
              <a:rPr lang="en-US" sz="2800" dirty="0">
                <a:solidFill>
                  <a:schemeClr val="tx1"/>
                </a:solidFill>
                <a:latin typeface="Tahoma" panose="020B0604030504040204" pitchFamily="34" charset="0"/>
              </a:rPr>
              <a:t>T2 serializable –</a:t>
            </a:r>
            <a:r>
              <a:rPr lang="mn-MN" sz="2800" dirty="0">
                <a:solidFill>
                  <a:schemeClr val="tx1"/>
                </a:solidFill>
                <a:latin typeface="Tahoma" panose="020B0604030504040204" pitchFamily="34" charset="0"/>
              </a:rPr>
              <a:t>р ажилласан бол </a:t>
            </a:r>
            <a:r>
              <a:rPr lang="en-US" sz="2800" dirty="0">
                <a:solidFill>
                  <a:schemeClr val="tx1"/>
                </a:solidFill>
                <a:latin typeface="Tahoma" panose="020B0604030504040204" pitchFamily="34" charset="0"/>
              </a:rPr>
              <a:t>T2 </a:t>
            </a:r>
            <a:r>
              <a:rPr lang="mn-MN" sz="2800" dirty="0">
                <a:solidFill>
                  <a:schemeClr val="tx1"/>
                </a:solidFill>
                <a:latin typeface="Tahoma" panose="020B0604030504040204" pitchFamily="34" charset="0"/>
              </a:rPr>
              <a:t>буцаах бүх боломжит утгуудыг ол</a:t>
            </a:r>
            <a:r>
              <a:rPr lang="mn-MN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. </a:t>
            </a:r>
            <a:endParaRPr lang="en-US" sz="2800" dirty="0" smtClean="0">
              <a:solidFill>
                <a:schemeClr val="tx1"/>
              </a:solidFill>
              <a:latin typeface="Tahoma" panose="020B0604030504040204" pitchFamily="34" charset="0"/>
            </a:endParaRPr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4267200"/>
            <a:ext cx="11049000" cy="3529049"/>
          </a:xfrm>
          <a:prstGeom prst="rect">
            <a:avLst/>
          </a:prstGeom>
          <a:noFill/>
          <a:ln w="38100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grpSp>
        <p:nvGrpSpPr>
          <p:cNvPr id="2" name="Group 1"/>
          <p:cNvGrpSpPr/>
          <p:nvPr/>
        </p:nvGrpSpPr>
        <p:grpSpPr>
          <a:xfrm>
            <a:off x="11506200" y="4267200"/>
            <a:ext cx="8305800" cy="3200876"/>
            <a:chOff x="11277600" y="4267200"/>
            <a:chExt cx="8305800" cy="3200876"/>
          </a:xfrm>
        </p:grpSpPr>
        <p:sp>
          <p:nvSpPr>
            <p:cNvPr id="5" name="Rectangle 4"/>
            <p:cNvSpPr/>
            <p:nvPr/>
          </p:nvSpPr>
          <p:spPr>
            <a:xfrm>
              <a:off x="11277600" y="6944856"/>
              <a:ext cx="5257800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mn-MN" sz="28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Хариулт: </a:t>
              </a:r>
              <a:r>
                <a:rPr lang="en-US" sz="28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(2</a:t>
              </a:r>
              <a:r>
                <a:rPr lang="mn-MN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5</a:t>
              </a:r>
              <a:r>
                <a:rPr lang="en-US" sz="28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,25</a:t>
              </a:r>
              <a:r>
                <a:rPr lang="en-US" sz="28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); </a:t>
              </a:r>
              <a:r>
                <a:rPr lang="en-US" sz="28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(40,40</a:t>
              </a:r>
              <a:r>
                <a:rPr lang="en-US" sz="28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);</a:t>
              </a:r>
              <a:endPara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11277600" y="4267200"/>
              <a:ext cx="8305800" cy="267765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mn-MN" sz="28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Т1, Т2 нь хоёулаа </a:t>
              </a:r>
              <a:r>
                <a:rPr lang="en-US" sz="28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serializable </a:t>
              </a:r>
              <a:r>
                <a:rPr lang="mn-MN" sz="28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учраас Т1, Т2 эсвэл Т2, Т1 гэсэн дарааллаар л ажиллах боломжтой юм. Эндээс Т2 – ийн буцаах бүх боломжит утгууд Т1</a:t>
              </a:r>
              <a:r>
                <a:rPr lang="en-US" sz="28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-</a:t>
              </a:r>
              <a:r>
                <a:rPr lang="mn-MN" sz="28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Т2</a:t>
              </a:r>
              <a:r>
                <a:rPr lang="en-US" sz="28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mn-MN" sz="28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үед </a:t>
              </a:r>
              <a:r>
                <a:rPr lang="en-US" sz="28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(20 + 30)/2 = 25 </a:t>
              </a:r>
              <a:r>
                <a:rPr lang="mn-MN" sz="28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гэдгээс </a:t>
              </a:r>
              <a:r>
                <a:rPr lang="en-US" sz="28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a1 = a2 = 25, T2 - T1 </a:t>
              </a:r>
              <a:r>
                <a:rPr lang="mn-MN" sz="28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үед </a:t>
              </a:r>
              <a:r>
                <a:rPr lang="en-US" sz="28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(50 + 30 + 40)/3 = 40</a:t>
              </a:r>
              <a:r>
                <a:rPr lang="mn-MN" sz="28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гэдгээс</a:t>
              </a:r>
              <a:r>
                <a:rPr lang="en-US" sz="28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a1 = a2 = 40 </a:t>
              </a:r>
              <a:r>
                <a:rPr lang="mn-MN" sz="28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болно. </a:t>
              </a:r>
              <a:endPara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905000" y="8534400"/>
            <a:ext cx="1524000" cy="15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518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15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0" y="1371600"/>
            <a:ext cx="11658600" cy="2209800"/>
          </a:xfrm>
        </p:spPr>
        <p:txBody>
          <a:bodyPr>
            <a:noAutofit/>
          </a:bodyPr>
          <a:lstStyle/>
          <a:p>
            <a:pPr lvl="1" algn="just"/>
            <a:r>
              <a:rPr lang="en-US" sz="2800" b="1" dirty="0" smtClean="0">
                <a:solidFill>
                  <a:schemeClr val="tx1"/>
                </a:solidFill>
                <a:latin typeface="Tahoma" panose="020B0604030504040204" pitchFamily="34" charset="0"/>
              </a:rPr>
              <a:t>2</a:t>
            </a:r>
            <a:r>
              <a:rPr 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.</a:t>
            </a:r>
            <a:r>
              <a:rPr lang="en-US" sz="2800" dirty="0">
                <a:solidFill>
                  <a:schemeClr val="tx1"/>
                </a:solidFill>
                <a:latin typeface="Tahoma" panose="020B0604030504040204" pitchFamily="34" charset="0"/>
              </a:rPr>
              <a:t> Item(name, price) </a:t>
            </a:r>
            <a:r>
              <a:rPr lang="mn-MN" sz="2800" dirty="0">
                <a:solidFill>
                  <a:schemeClr val="tx1"/>
                </a:solidFill>
                <a:latin typeface="Tahoma" panose="020B0604030504040204" pitchFamily="34" charset="0"/>
              </a:rPr>
              <a:t>хүснэгт байв. </a:t>
            </a:r>
            <a:endParaRPr lang="mn-MN" sz="2800" dirty="0" smtClean="0">
              <a:solidFill>
                <a:schemeClr val="tx1"/>
              </a:solidFill>
              <a:latin typeface="Tahoma" panose="020B0604030504040204" pitchFamily="34" charset="0"/>
            </a:endParaRPr>
          </a:p>
          <a:p>
            <a:pPr marL="943423" lvl="1" indent="-457200" algn="just">
              <a:buFont typeface="Wingdings" panose="05000000000000000000" pitchFamily="2" charset="2"/>
              <a:buChar char="§"/>
            </a:pPr>
            <a:r>
              <a:rPr lang="mn-MN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(</a:t>
            </a:r>
            <a:r>
              <a:rPr lang="en-US" sz="2800" dirty="0">
                <a:solidFill>
                  <a:schemeClr val="tx1"/>
                </a:solidFill>
                <a:latin typeface="Tahoma" panose="020B0604030504040204" pitchFamily="34" charset="0"/>
              </a:rPr>
              <a:t>pencil, 20), (pen, 30) </a:t>
            </a:r>
            <a:r>
              <a:rPr lang="mn-MN" sz="2800" dirty="0">
                <a:solidFill>
                  <a:schemeClr val="tx1"/>
                </a:solidFill>
                <a:latin typeface="Tahoma" panose="020B0604030504040204" pitchFamily="34" charset="0"/>
              </a:rPr>
              <a:t>хоёр мөр бичлэгтэй.</a:t>
            </a:r>
          </a:p>
          <a:p>
            <a:pPr lvl="1" algn="just"/>
            <a:r>
              <a:rPr lang="mn-MN" sz="2800" dirty="0">
                <a:solidFill>
                  <a:schemeClr val="tx1"/>
                </a:solidFill>
                <a:latin typeface="Tahoma" panose="020B0604030504040204" pitchFamily="34" charset="0"/>
              </a:rPr>
              <a:t>Доорх 2 транзакшны </a:t>
            </a:r>
            <a:r>
              <a:rPr lang="en-US" sz="2800" dirty="0">
                <a:solidFill>
                  <a:schemeClr val="tx1"/>
                </a:solidFill>
                <a:latin typeface="Tahoma" panose="020B0604030504040204" pitchFamily="34" charset="0"/>
              </a:rPr>
              <a:t>S1, S2, S3, S4 </a:t>
            </a:r>
            <a:r>
              <a:rPr lang="mn-MN" sz="2800" dirty="0">
                <a:solidFill>
                  <a:schemeClr val="tx1"/>
                </a:solidFill>
                <a:latin typeface="Tahoma" panose="020B0604030504040204" pitchFamily="34" charset="0"/>
              </a:rPr>
              <a:t>нэг бүхэл (</a:t>
            </a:r>
            <a:r>
              <a:rPr lang="en-US" sz="2800" dirty="0">
                <a:solidFill>
                  <a:schemeClr val="tx1"/>
                </a:solidFill>
                <a:latin typeface="Tahoma" panose="020B0604030504040204" pitchFamily="34" charset="0"/>
              </a:rPr>
              <a:t>atomic) </a:t>
            </a:r>
            <a:r>
              <a:rPr lang="mn-MN" sz="2800" dirty="0">
                <a:solidFill>
                  <a:schemeClr val="tx1"/>
                </a:solidFill>
                <a:latin typeface="Tahoma" panose="020B0604030504040204" pitchFamily="34" charset="0"/>
              </a:rPr>
              <a:t>ажилладаг. </a:t>
            </a:r>
          </a:p>
          <a:p>
            <a:pPr marL="943423" lvl="1" indent="-457200" algn="just">
              <a:buFont typeface="Wingdings" panose="05000000000000000000" pitchFamily="2" charset="2"/>
              <a:buChar char="§"/>
            </a:pPr>
            <a:r>
              <a:rPr lang="en-US" sz="2800" b="1" dirty="0" smtClean="0">
                <a:solidFill>
                  <a:schemeClr val="tx1"/>
                </a:solidFill>
                <a:latin typeface="Tahoma" panose="020B0604030504040204" pitchFamily="34" charset="0"/>
              </a:rPr>
              <a:t>T1 </a:t>
            </a:r>
            <a:r>
              <a:rPr lang="mn-MN" sz="2800" b="1" dirty="0">
                <a:solidFill>
                  <a:schemeClr val="tx1"/>
                </a:solidFill>
                <a:latin typeface="Tahoma" panose="020B0604030504040204" pitchFamily="34" charset="0"/>
              </a:rPr>
              <a:t>байнга </a:t>
            </a:r>
            <a:r>
              <a:rPr 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serializable </a:t>
            </a:r>
            <a:r>
              <a:rPr lang="mn-MN" sz="2800" b="1" dirty="0">
                <a:solidFill>
                  <a:schemeClr val="tx1"/>
                </a:solidFill>
                <a:latin typeface="Tahoma" panose="020B0604030504040204" pitchFamily="34" charset="0"/>
              </a:rPr>
              <a:t>байдаг.</a:t>
            </a:r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228600" y="3513290"/>
            <a:ext cx="16421100" cy="525309"/>
          </a:xfrm>
          <a:prstGeom prst="rect">
            <a:avLst/>
          </a:prstGeom>
          <a:ln w="38100">
            <a:solidFill>
              <a:schemeClr val="accent1"/>
            </a:solidFill>
          </a:ln>
        </p:spPr>
        <p:txBody>
          <a:bodyPr vert="horz" lIns="97244" tIns="48622" rIns="97244" bIns="48622" rtlCol="0">
            <a:noAutofit/>
          </a:bodyPr>
          <a:lstStyle>
            <a:lvl1pPr marL="0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86223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72447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458670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44894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431117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17341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03564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9788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l"/>
            <a:r>
              <a:rPr lang="mn-MN" sz="2800" b="1" dirty="0" smtClean="0">
                <a:solidFill>
                  <a:schemeClr val="tx1"/>
                </a:solidFill>
                <a:latin typeface="Tahoma" panose="020B0604030504040204" pitchFamily="34" charset="0"/>
              </a:rPr>
              <a:t>Дасгал 2</a:t>
            </a:r>
            <a:r>
              <a:rPr lang="en-US" sz="2800" b="1" dirty="0" smtClean="0">
                <a:solidFill>
                  <a:schemeClr val="tx1"/>
                </a:solidFill>
                <a:latin typeface="Tahoma" panose="020B0604030504040204" pitchFamily="34" charset="0"/>
              </a:rPr>
              <a:t>b</a:t>
            </a:r>
            <a:r>
              <a:rPr lang="mn-MN" sz="2800" b="1" dirty="0" smtClean="0">
                <a:solidFill>
                  <a:schemeClr val="tx1"/>
                </a:solidFill>
                <a:latin typeface="Tahoma" panose="020B0604030504040204" pitchFamily="34" charset="0"/>
              </a:rPr>
              <a:t>.</a:t>
            </a:r>
            <a:r>
              <a:rPr lang="en-US" sz="2800" b="1" dirty="0" smtClean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  <a:r>
              <a:rPr lang="mn-MN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Хэрвээ </a:t>
            </a:r>
            <a:r>
              <a:rPr lang="en-US" sz="2800" dirty="0">
                <a:solidFill>
                  <a:schemeClr val="tx1"/>
                </a:solidFill>
                <a:latin typeface="Tahoma" panose="020B0604030504040204" pitchFamily="34" charset="0"/>
              </a:rPr>
              <a:t>T2 repeatable-read –</a:t>
            </a:r>
            <a:r>
              <a:rPr lang="mn-MN" sz="2800" dirty="0">
                <a:solidFill>
                  <a:schemeClr val="tx1"/>
                </a:solidFill>
                <a:latin typeface="Tahoma" panose="020B0604030504040204" pitchFamily="34" charset="0"/>
              </a:rPr>
              <a:t>р ажилласан бол </a:t>
            </a:r>
            <a:r>
              <a:rPr lang="en-US" sz="2800" dirty="0">
                <a:solidFill>
                  <a:schemeClr val="tx1"/>
                </a:solidFill>
                <a:latin typeface="Tahoma" panose="020B0604030504040204" pitchFamily="34" charset="0"/>
              </a:rPr>
              <a:t>T2 </a:t>
            </a:r>
            <a:r>
              <a:rPr lang="mn-MN" sz="2800" dirty="0">
                <a:solidFill>
                  <a:schemeClr val="tx1"/>
                </a:solidFill>
                <a:latin typeface="Tahoma" panose="020B0604030504040204" pitchFamily="34" charset="0"/>
              </a:rPr>
              <a:t>буцаах бүх боломжит утгуудыг ол.</a:t>
            </a:r>
          </a:p>
          <a:p>
            <a:pPr lvl="1" algn="l"/>
            <a:endParaRPr lang="en-US" sz="2800" dirty="0" smtClean="0">
              <a:solidFill>
                <a:schemeClr val="tx1"/>
              </a:solidFill>
              <a:latin typeface="Tahoma" panose="020B0604030504040204" pitchFamily="34" charset="0"/>
            </a:endParaRPr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182930"/>
            <a:ext cx="7335644" cy="2979870"/>
          </a:xfrm>
          <a:prstGeom prst="rect">
            <a:avLst/>
          </a:prstGeom>
          <a:noFill/>
          <a:ln w="38100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9" name="Rectangle 8"/>
          <p:cNvSpPr/>
          <p:nvPr/>
        </p:nvSpPr>
        <p:spPr>
          <a:xfrm>
            <a:off x="0" y="7264428"/>
            <a:ext cx="525501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mn-MN" sz="28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Хариулт:</a:t>
            </a:r>
            <a:r>
              <a:rPr lang="en-US" sz="28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(25,25</a:t>
            </a:r>
            <a:r>
              <a:rPr lang="en-US" sz="28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); (</a:t>
            </a:r>
            <a:r>
              <a:rPr lang="en-US" sz="28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40,40</a:t>
            </a:r>
            <a:r>
              <a:rPr lang="en-US" sz="28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);</a:t>
            </a:r>
            <a:endParaRPr lang="en-US" sz="2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315200" y="4182930"/>
            <a:ext cx="12725400" cy="63709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Т2 – ийн 2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statement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хоёулаа уншилт хийж байгаа учраас Т1 – ийн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serializable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чанарт ямар нэг байдлаар нөлөөлөхгүй. Харин Т1 нь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insert, update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гэсэн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 бичилт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хийж байгаа учраас Т2 – ийн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repeatable read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буюу бохир уншилт,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non-repeatable read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ийг зөвшөөрөхгүй харин зөвхөн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phantoms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зөвшөөрнө чанарт нөлөөлөх магадлалтай.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Эхлээд Т2 – ийн 2 уншилтийн голоор  Т1 – ийн 2 бичилт орж ажиллах тохиолдлыг авч үзвэл Т2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(S3)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ажиллах бөгөөд Т1 ажиллаж эхлэхээс өмнө Т2 – ийн эхний уншилт ажиллаж байгаа тул ямар нэг бохир уншилт үүсэхгүй, дараа нь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T1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– ийн 2 бичилт ажиллаж баталгаажсаны дараа Т2 – ийн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T2(S4)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уншилт хийгдэх бөгөөд мөн энэ үед Т1 ажиллаад баталгаажчихсан байх тул бохир уншилт үүсэхгүй. Гэхдээ Т2 – ийн 2 уншилт нь нэг хүснэгтийн ижил баганаас уншилт хийж байгаа тул Т1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(S1)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голоор нь орж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insert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хийх үед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phantom,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1(S2)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голоор нь орж 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update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хийх үед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non-repeatable read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үүсэх тул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non-repeatable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read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нь Т2 – ийн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repeatable read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түвшины тусгаарлалтыг зөрчих тул ингэж ажиллах боломжгүй. Үүнээс гадна сераил бишээр ажиллах ганцхан тохиолдлыг авч үзэхэд хангалттай. Тэр нь  Т2 – ийн 2 уншилтын голоор Т1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(S1)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ганцаараа орж ажиллаад, Т2 дууссаны дараа үлдсэн Т1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(S2)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бичилт ажиллана гэсэн тохиолдол бөгөөд энэ үед Т2 хоёрт бохир уншилт хийгдэх нь тодорхой тул Т1, Т2 нь холилдож ажиллах боломжгүй болж Т2 – ийн буцаах боломжтой утга нь 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(25,25) (40,40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болох юм.</a:t>
            </a:r>
            <a:endParaRPr lang="en-US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89306" y="8305800"/>
            <a:ext cx="1676400" cy="167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479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98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0" y="1371600"/>
            <a:ext cx="11658600" cy="2209800"/>
          </a:xfrm>
        </p:spPr>
        <p:txBody>
          <a:bodyPr>
            <a:noAutofit/>
          </a:bodyPr>
          <a:lstStyle/>
          <a:p>
            <a:pPr lvl="1" algn="just"/>
            <a:r>
              <a:rPr lang="en-US" sz="2800" b="1" dirty="0" smtClean="0">
                <a:solidFill>
                  <a:schemeClr val="tx1"/>
                </a:solidFill>
                <a:latin typeface="Tahoma" panose="020B0604030504040204" pitchFamily="34" charset="0"/>
              </a:rPr>
              <a:t>2</a:t>
            </a:r>
            <a:r>
              <a:rPr 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.</a:t>
            </a:r>
            <a:r>
              <a:rPr lang="en-US" sz="2800" dirty="0">
                <a:solidFill>
                  <a:schemeClr val="tx1"/>
                </a:solidFill>
                <a:latin typeface="Tahoma" panose="020B0604030504040204" pitchFamily="34" charset="0"/>
              </a:rPr>
              <a:t> Item(name, price) </a:t>
            </a:r>
            <a:r>
              <a:rPr lang="mn-MN" sz="2800" dirty="0">
                <a:solidFill>
                  <a:schemeClr val="tx1"/>
                </a:solidFill>
                <a:latin typeface="Tahoma" panose="020B0604030504040204" pitchFamily="34" charset="0"/>
              </a:rPr>
              <a:t>хүснэгт байв. </a:t>
            </a:r>
            <a:endParaRPr lang="mn-MN" sz="2800" dirty="0" smtClean="0">
              <a:solidFill>
                <a:schemeClr val="tx1"/>
              </a:solidFill>
              <a:latin typeface="Tahoma" panose="020B0604030504040204" pitchFamily="34" charset="0"/>
            </a:endParaRPr>
          </a:p>
          <a:p>
            <a:pPr marL="943423" lvl="1" indent="-457200" algn="just">
              <a:buFont typeface="Wingdings" panose="05000000000000000000" pitchFamily="2" charset="2"/>
              <a:buChar char="§"/>
            </a:pPr>
            <a:r>
              <a:rPr lang="mn-MN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(</a:t>
            </a:r>
            <a:r>
              <a:rPr lang="en-US" sz="2800" dirty="0">
                <a:solidFill>
                  <a:schemeClr val="tx1"/>
                </a:solidFill>
                <a:latin typeface="Tahoma" panose="020B0604030504040204" pitchFamily="34" charset="0"/>
              </a:rPr>
              <a:t>pencil, 20), (pen, 30) </a:t>
            </a:r>
            <a:r>
              <a:rPr lang="mn-MN" sz="2800" dirty="0">
                <a:solidFill>
                  <a:schemeClr val="tx1"/>
                </a:solidFill>
                <a:latin typeface="Tahoma" panose="020B0604030504040204" pitchFamily="34" charset="0"/>
              </a:rPr>
              <a:t>хоёр мөр бичлэгтэй.</a:t>
            </a:r>
          </a:p>
          <a:p>
            <a:pPr lvl="1" algn="just"/>
            <a:r>
              <a:rPr lang="mn-MN" sz="2800" dirty="0">
                <a:solidFill>
                  <a:schemeClr val="tx1"/>
                </a:solidFill>
                <a:latin typeface="Tahoma" panose="020B0604030504040204" pitchFamily="34" charset="0"/>
              </a:rPr>
              <a:t>Доорх 2 транзакшны </a:t>
            </a:r>
            <a:r>
              <a:rPr lang="en-US" sz="2800" dirty="0">
                <a:solidFill>
                  <a:schemeClr val="tx1"/>
                </a:solidFill>
                <a:latin typeface="Tahoma" panose="020B0604030504040204" pitchFamily="34" charset="0"/>
              </a:rPr>
              <a:t>S1, S2, S3, S4 </a:t>
            </a:r>
            <a:r>
              <a:rPr lang="mn-MN" sz="2800" dirty="0">
                <a:solidFill>
                  <a:schemeClr val="tx1"/>
                </a:solidFill>
                <a:latin typeface="Tahoma" panose="020B0604030504040204" pitchFamily="34" charset="0"/>
              </a:rPr>
              <a:t>нэг бүхэл (</a:t>
            </a:r>
            <a:r>
              <a:rPr lang="en-US" sz="2800" dirty="0">
                <a:solidFill>
                  <a:schemeClr val="tx1"/>
                </a:solidFill>
                <a:latin typeface="Tahoma" panose="020B0604030504040204" pitchFamily="34" charset="0"/>
              </a:rPr>
              <a:t>atomic) </a:t>
            </a:r>
            <a:r>
              <a:rPr lang="mn-MN" sz="2800" dirty="0">
                <a:solidFill>
                  <a:schemeClr val="tx1"/>
                </a:solidFill>
                <a:latin typeface="Tahoma" panose="020B0604030504040204" pitchFamily="34" charset="0"/>
              </a:rPr>
              <a:t>ажилладаг. </a:t>
            </a:r>
          </a:p>
          <a:p>
            <a:pPr marL="943423" lvl="1" indent="-457200" algn="just">
              <a:buFont typeface="Wingdings" panose="05000000000000000000" pitchFamily="2" charset="2"/>
              <a:buChar char="§"/>
            </a:pPr>
            <a:r>
              <a:rPr lang="en-US" sz="2800" b="1" dirty="0" smtClean="0">
                <a:solidFill>
                  <a:schemeClr val="tx1"/>
                </a:solidFill>
                <a:latin typeface="Tahoma" panose="020B0604030504040204" pitchFamily="34" charset="0"/>
              </a:rPr>
              <a:t>T1 </a:t>
            </a:r>
            <a:r>
              <a:rPr lang="mn-MN" sz="2800" b="1" dirty="0">
                <a:solidFill>
                  <a:schemeClr val="tx1"/>
                </a:solidFill>
                <a:latin typeface="Tahoma" panose="020B0604030504040204" pitchFamily="34" charset="0"/>
              </a:rPr>
              <a:t>байнга </a:t>
            </a:r>
            <a:r>
              <a:rPr 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serializable </a:t>
            </a:r>
            <a:r>
              <a:rPr lang="mn-MN" sz="2800" b="1" dirty="0">
                <a:solidFill>
                  <a:schemeClr val="tx1"/>
                </a:solidFill>
                <a:latin typeface="Tahoma" panose="020B0604030504040204" pitchFamily="34" charset="0"/>
              </a:rPr>
              <a:t>байдаг.</a:t>
            </a:r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175167" y="3535593"/>
            <a:ext cx="16421100" cy="525309"/>
          </a:xfrm>
          <a:prstGeom prst="rect">
            <a:avLst/>
          </a:prstGeom>
          <a:ln w="38100">
            <a:solidFill>
              <a:schemeClr val="accent1"/>
            </a:solidFill>
          </a:ln>
        </p:spPr>
        <p:txBody>
          <a:bodyPr vert="horz" lIns="97244" tIns="48622" rIns="97244" bIns="48622" rtlCol="0">
            <a:noAutofit/>
          </a:bodyPr>
          <a:lstStyle>
            <a:lvl1pPr marL="0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86223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72447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458670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44894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431117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17341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03564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9788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l"/>
            <a:r>
              <a:rPr lang="mn-MN" sz="2800" b="1" dirty="0" smtClean="0">
                <a:solidFill>
                  <a:schemeClr val="tx1"/>
                </a:solidFill>
                <a:latin typeface="Tahoma" panose="020B0604030504040204" pitchFamily="34" charset="0"/>
              </a:rPr>
              <a:t>Дасгал 2</a:t>
            </a:r>
            <a:r>
              <a:rPr 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c</a:t>
            </a:r>
            <a:r>
              <a:rPr lang="mn-MN" sz="2800" b="1" dirty="0" smtClean="0">
                <a:solidFill>
                  <a:schemeClr val="tx1"/>
                </a:solidFill>
                <a:latin typeface="Tahoma" panose="020B0604030504040204" pitchFamily="34" charset="0"/>
              </a:rPr>
              <a:t>.</a:t>
            </a:r>
            <a:r>
              <a:rPr lang="en-US" sz="2800" b="1" dirty="0" smtClean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  <a:r>
              <a:rPr lang="mn-MN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Хэрвээ </a:t>
            </a:r>
            <a:r>
              <a:rPr lang="en-US" sz="2800" dirty="0">
                <a:solidFill>
                  <a:schemeClr val="tx1"/>
                </a:solidFill>
                <a:latin typeface="Tahoma" panose="020B0604030504040204" pitchFamily="34" charset="0"/>
              </a:rPr>
              <a:t>T2 Read-committed–</a:t>
            </a:r>
            <a:r>
              <a:rPr lang="mn-MN" sz="2800" dirty="0">
                <a:solidFill>
                  <a:schemeClr val="tx1"/>
                </a:solidFill>
                <a:latin typeface="Tahoma" panose="020B0604030504040204" pitchFamily="34" charset="0"/>
              </a:rPr>
              <a:t>р ажилласан бол </a:t>
            </a:r>
            <a:r>
              <a:rPr lang="en-US" sz="2800" dirty="0">
                <a:solidFill>
                  <a:schemeClr val="tx1"/>
                </a:solidFill>
                <a:latin typeface="Tahoma" panose="020B0604030504040204" pitchFamily="34" charset="0"/>
              </a:rPr>
              <a:t>T2 </a:t>
            </a:r>
            <a:r>
              <a:rPr lang="mn-MN" sz="2800" dirty="0">
                <a:solidFill>
                  <a:schemeClr val="tx1"/>
                </a:solidFill>
                <a:latin typeface="Tahoma" panose="020B0604030504040204" pitchFamily="34" charset="0"/>
              </a:rPr>
              <a:t>буцаах бүх боломжит утгуудыг ол</a:t>
            </a:r>
            <a:r>
              <a:rPr lang="mn-MN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.</a:t>
            </a:r>
            <a:endParaRPr lang="mn-MN" sz="2800" dirty="0">
              <a:solidFill>
                <a:schemeClr val="tx1"/>
              </a:solidFill>
              <a:latin typeface="Tahoma" panose="020B0604030504040204" pitchFamily="34" charset="0"/>
            </a:endParaRPr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4267201"/>
            <a:ext cx="10020042" cy="3200400"/>
          </a:xfrm>
          <a:prstGeom prst="rect">
            <a:avLst/>
          </a:prstGeom>
          <a:noFill/>
          <a:ln w="38100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76200" y="7543800"/>
            <a:ext cx="61722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mn-MN" sz="28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Хариулт: </a:t>
            </a:r>
            <a:r>
              <a:rPr lang="en-US" sz="28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(25,25</a:t>
            </a:r>
            <a:r>
              <a:rPr lang="en-US" sz="28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); (25</a:t>
            </a:r>
            <a:r>
              <a:rPr lang="en-US" sz="28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40</a:t>
            </a:r>
            <a:r>
              <a:rPr lang="en-US" sz="28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  <a:r>
              <a:rPr lang="en-US" sz="28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; </a:t>
            </a:r>
            <a:r>
              <a:rPr lang="en-US" sz="28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</a:t>
            </a:r>
            <a:r>
              <a:rPr lang="en-US" sz="28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40,40</a:t>
            </a:r>
            <a:r>
              <a:rPr lang="en-US" sz="28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);</a:t>
            </a:r>
            <a:endParaRPr lang="en-US" sz="2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0248642" y="4191000"/>
            <a:ext cx="9868158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(25,25)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(40,40)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утгууд сериалаар ажиллах тохиолдлуудад гарч ирэх тул буцах боломжтой утгууд 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юм. Т2 – ийн 2 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statement 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хоёулаа уншилт хийж байгаа учраас Т1 – ийн 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serializable 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чанарт ямар нэг байдлаар нөлөөлөхгүй. Харин Т1 нь 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insert, update 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гэсэн 2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бичилт 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хийж байгаа учраас Т2 – ийн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read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committed 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буюу бохир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уншилтыг 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зөвшөөрөхгүй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гэх чанарт 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нөлөөлөх магадлалтай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 Үүнээс Т2 – т бохир уншилт үүсгэхгүйгээр сериал бишээр ажиллах нэг л тохиолдол байх бөгөөд тэр нь Т2 – ийн 2 уншилтын голоор Т1 бүхлээрээ орж ажиллах юм. Энэ үед харин Т2 – ийн 2 уншилт нэг хүснэгтийн ижил баганаас уншилт хийж байгаа тул Т1 эхний бичилт буюу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insert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хийгдэхэд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phantom,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 дах бичилт буюу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update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хийгдэхэд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non-repeatable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уншилт Т2-д үүснэ. Гэхдээ Т2 – ийн тусгаарлалтын түвшин нь үүнийг зөвшөөрөх тул ямар асуудал үүсэхгүй.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(S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нь Т1 – ийг ажиллахаас өмнө уншиж  “25” – ийг буцаана. Т1 – ийг бүхэлдээ ажиллаад баталгаажны дараа 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Т2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(S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ажиллаж “40” буцаана. Энд Т2 – ийн 2 уншилт нь хоёулаа баталгаажсан өгөгдлөөс уншилт хийж байгаа тул бохир уншилт үүсэхгүй.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en-US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14500" y="8458200"/>
            <a:ext cx="1447800" cy="144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70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40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0" y="1371600"/>
            <a:ext cx="11658600" cy="2209800"/>
          </a:xfrm>
        </p:spPr>
        <p:txBody>
          <a:bodyPr>
            <a:noAutofit/>
          </a:bodyPr>
          <a:lstStyle/>
          <a:p>
            <a:pPr lvl="1" algn="just"/>
            <a:r>
              <a:rPr lang="en-US" sz="2800" b="1" dirty="0" smtClean="0">
                <a:solidFill>
                  <a:schemeClr val="tx1"/>
                </a:solidFill>
                <a:latin typeface="Tahoma" panose="020B0604030504040204" pitchFamily="34" charset="0"/>
              </a:rPr>
              <a:t>2</a:t>
            </a:r>
            <a:r>
              <a:rPr 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.</a:t>
            </a:r>
            <a:r>
              <a:rPr lang="en-US" sz="2800" dirty="0">
                <a:solidFill>
                  <a:schemeClr val="tx1"/>
                </a:solidFill>
                <a:latin typeface="Tahoma" panose="020B0604030504040204" pitchFamily="34" charset="0"/>
              </a:rPr>
              <a:t> Item(name, price) </a:t>
            </a:r>
            <a:r>
              <a:rPr lang="mn-MN" sz="2800" dirty="0">
                <a:solidFill>
                  <a:schemeClr val="tx1"/>
                </a:solidFill>
                <a:latin typeface="Tahoma" panose="020B0604030504040204" pitchFamily="34" charset="0"/>
              </a:rPr>
              <a:t>хүснэгт байв. </a:t>
            </a:r>
            <a:endParaRPr lang="mn-MN" sz="2800" dirty="0" smtClean="0">
              <a:solidFill>
                <a:schemeClr val="tx1"/>
              </a:solidFill>
              <a:latin typeface="Tahoma" panose="020B0604030504040204" pitchFamily="34" charset="0"/>
            </a:endParaRPr>
          </a:p>
          <a:p>
            <a:pPr marL="943423" lvl="1" indent="-457200" algn="just">
              <a:buFont typeface="Wingdings" panose="05000000000000000000" pitchFamily="2" charset="2"/>
              <a:buChar char="§"/>
            </a:pPr>
            <a:r>
              <a:rPr lang="mn-MN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(</a:t>
            </a:r>
            <a:r>
              <a:rPr lang="en-US" sz="2800" dirty="0">
                <a:solidFill>
                  <a:schemeClr val="tx1"/>
                </a:solidFill>
                <a:latin typeface="Tahoma" panose="020B0604030504040204" pitchFamily="34" charset="0"/>
              </a:rPr>
              <a:t>pencil, 20), (pen, 30) </a:t>
            </a:r>
            <a:r>
              <a:rPr lang="mn-MN" sz="2800" dirty="0">
                <a:solidFill>
                  <a:schemeClr val="tx1"/>
                </a:solidFill>
                <a:latin typeface="Tahoma" panose="020B0604030504040204" pitchFamily="34" charset="0"/>
              </a:rPr>
              <a:t>хоёр мөр бичлэгтэй.</a:t>
            </a:r>
          </a:p>
          <a:p>
            <a:pPr lvl="1" algn="just"/>
            <a:r>
              <a:rPr lang="mn-MN" sz="2800" dirty="0">
                <a:solidFill>
                  <a:schemeClr val="tx1"/>
                </a:solidFill>
                <a:latin typeface="Tahoma" panose="020B0604030504040204" pitchFamily="34" charset="0"/>
              </a:rPr>
              <a:t>Доорх 2 транзакшны </a:t>
            </a:r>
            <a:r>
              <a:rPr lang="en-US" sz="2800" dirty="0">
                <a:solidFill>
                  <a:schemeClr val="tx1"/>
                </a:solidFill>
                <a:latin typeface="Tahoma" panose="020B0604030504040204" pitchFamily="34" charset="0"/>
              </a:rPr>
              <a:t>S1, S2, S3, S4 </a:t>
            </a:r>
            <a:r>
              <a:rPr lang="mn-MN" sz="2800" dirty="0">
                <a:solidFill>
                  <a:schemeClr val="tx1"/>
                </a:solidFill>
                <a:latin typeface="Tahoma" panose="020B0604030504040204" pitchFamily="34" charset="0"/>
              </a:rPr>
              <a:t>нэг бүхэл (</a:t>
            </a:r>
            <a:r>
              <a:rPr lang="en-US" sz="2800" dirty="0">
                <a:solidFill>
                  <a:schemeClr val="tx1"/>
                </a:solidFill>
                <a:latin typeface="Tahoma" panose="020B0604030504040204" pitchFamily="34" charset="0"/>
              </a:rPr>
              <a:t>atomic) </a:t>
            </a:r>
            <a:r>
              <a:rPr lang="mn-MN" sz="2800" dirty="0">
                <a:solidFill>
                  <a:schemeClr val="tx1"/>
                </a:solidFill>
                <a:latin typeface="Tahoma" panose="020B0604030504040204" pitchFamily="34" charset="0"/>
              </a:rPr>
              <a:t>ажилладаг. </a:t>
            </a:r>
          </a:p>
          <a:p>
            <a:pPr marL="943423" lvl="1" indent="-457200" algn="just">
              <a:buFont typeface="Wingdings" panose="05000000000000000000" pitchFamily="2" charset="2"/>
              <a:buChar char="§"/>
            </a:pPr>
            <a:r>
              <a:rPr lang="en-US" sz="2800" b="1" dirty="0" smtClean="0">
                <a:solidFill>
                  <a:schemeClr val="tx1"/>
                </a:solidFill>
                <a:latin typeface="Tahoma" panose="020B0604030504040204" pitchFamily="34" charset="0"/>
              </a:rPr>
              <a:t>T1 </a:t>
            </a:r>
            <a:r>
              <a:rPr lang="mn-MN" sz="2800" b="1" dirty="0">
                <a:solidFill>
                  <a:schemeClr val="tx1"/>
                </a:solidFill>
                <a:latin typeface="Tahoma" panose="020B0604030504040204" pitchFamily="34" charset="0"/>
              </a:rPr>
              <a:t>байнга </a:t>
            </a:r>
            <a:r>
              <a:rPr 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serializable </a:t>
            </a:r>
            <a:r>
              <a:rPr lang="mn-MN" sz="2800" b="1" dirty="0">
                <a:solidFill>
                  <a:schemeClr val="tx1"/>
                </a:solidFill>
                <a:latin typeface="Tahoma" panose="020B0604030504040204" pitchFamily="34" charset="0"/>
              </a:rPr>
              <a:t>байдаг.</a:t>
            </a:r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228600" y="3432060"/>
            <a:ext cx="16878300" cy="525309"/>
          </a:xfrm>
          <a:prstGeom prst="rect">
            <a:avLst/>
          </a:prstGeom>
          <a:ln w="38100">
            <a:solidFill>
              <a:schemeClr val="accent1"/>
            </a:solidFill>
          </a:ln>
        </p:spPr>
        <p:txBody>
          <a:bodyPr vert="horz" lIns="97244" tIns="48622" rIns="97244" bIns="48622" rtlCol="0">
            <a:noAutofit/>
          </a:bodyPr>
          <a:lstStyle>
            <a:lvl1pPr marL="0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86223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72447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458670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44894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431117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17341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03564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9788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l"/>
            <a:r>
              <a:rPr lang="mn-MN" sz="2800" b="1" dirty="0" smtClean="0">
                <a:solidFill>
                  <a:schemeClr val="tx1"/>
                </a:solidFill>
                <a:latin typeface="Tahoma" panose="020B0604030504040204" pitchFamily="34" charset="0"/>
              </a:rPr>
              <a:t>Дасгал 2</a:t>
            </a:r>
            <a:r>
              <a:rPr lang="en-US" sz="2800" b="1" dirty="0" smtClean="0">
                <a:solidFill>
                  <a:schemeClr val="tx1"/>
                </a:solidFill>
                <a:latin typeface="Tahoma" panose="020B0604030504040204" pitchFamily="34" charset="0"/>
              </a:rPr>
              <a:t>d</a:t>
            </a:r>
            <a:r>
              <a:rPr lang="mn-MN" sz="2800" b="1" dirty="0" smtClean="0">
                <a:solidFill>
                  <a:schemeClr val="tx1"/>
                </a:solidFill>
                <a:latin typeface="Tahoma" panose="020B0604030504040204" pitchFamily="34" charset="0"/>
              </a:rPr>
              <a:t>.</a:t>
            </a:r>
            <a:r>
              <a:rPr lang="en-US" sz="2800" b="1" dirty="0" smtClean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  <a:r>
              <a:rPr lang="mn-MN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Хэрвээ </a:t>
            </a:r>
            <a:r>
              <a:rPr lang="en-US" sz="2800" dirty="0">
                <a:solidFill>
                  <a:schemeClr val="tx1"/>
                </a:solidFill>
                <a:latin typeface="Tahoma" panose="020B0604030504040204" pitchFamily="34" charset="0"/>
              </a:rPr>
              <a:t>T2 Read-uncommitted–</a:t>
            </a:r>
            <a:r>
              <a:rPr lang="mn-MN" sz="2800" dirty="0">
                <a:solidFill>
                  <a:schemeClr val="tx1"/>
                </a:solidFill>
                <a:latin typeface="Tahoma" panose="020B0604030504040204" pitchFamily="34" charset="0"/>
              </a:rPr>
              <a:t>р ажилласан бол </a:t>
            </a:r>
            <a:r>
              <a:rPr lang="en-US" sz="2800" dirty="0">
                <a:solidFill>
                  <a:schemeClr val="tx1"/>
                </a:solidFill>
                <a:latin typeface="Tahoma" panose="020B0604030504040204" pitchFamily="34" charset="0"/>
              </a:rPr>
              <a:t>T2 </a:t>
            </a:r>
            <a:r>
              <a:rPr lang="mn-MN" sz="2800" dirty="0">
                <a:solidFill>
                  <a:schemeClr val="tx1"/>
                </a:solidFill>
                <a:latin typeface="Tahoma" panose="020B0604030504040204" pitchFamily="34" charset="0"/>
              </a:rPr>
              <a:t>буцаах бүх боломжит утгуудыг ол</a:t>
            </a:r>
            <a:r>
              <a:rPr lang="mn-MN" sz="2800" dirty="0" smtClean="0">
                <a:solidFill>
                  <a:schemeClr val="tx1"/>
                </a:solidFill>
                <a:latin typeface="Tahoma" panose="020B0604030504040204" pitchFamily="34" charset="0"/>
              </a:rPr>
              <a:t>.</a:t>
            </a:r>
            <a:endParaRPr lang="mn-MN" sz="2800" dirty="0">
              <a:solidFill>
                <a:schemeClr val="tx1"/>
              </a:solidFill>
              <a:latin typeface="Tahoma" panose="020B0604030504040204" pitchFamily="34" charset="0"/>
            </a:endParaRPr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4267200"/>
            <a:ext cx="10172442" cy="3249077"/>
          </a:xfrm>
          <a:prstGeom prst="rect">
            <a:avLst/>
          </a:prstGeom>
          <a:noFill/>
          <a:ln w="38100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76200" y="7561153"/>
            <a:ext cx="10287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mn-MN" sz="28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Хариулт: </a:t>
            </a:r>
            <a:r>
              <a:rPr lang="en-US" sz="28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(d) (25,25) (25, 30) (25, 40) (30, 30) (30, 40) (40,40)</a:t>
            </a:r>
            <a:endParaRPr lang="en-US" sz="2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0248642" y="4191000"/>
            <a:ext cx="9868158" cy="63709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(25,25)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(40,40)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утгууд сериалаар ажиллах тохиолдлуудад гарч ирэх тул буцах боломжтой утгууд 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юм. Т2 – ийн 2 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statement 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хоёулаа уншилт хийж байгаа учраас Т1 – ийн 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serializable 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чанарт ямар нэг байдлаар нөлөөлөхгүй.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Мөн Т2 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нь Т2 – ийн 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read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committed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буюу хамгийн сул түвшин тул Т1 – ийг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insert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update 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гэсэн 2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бичилт  хийхэд үүсэх бохир уншилт,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non-repeatable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уншилт,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phantom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зөвшөөрөх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юм. 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Харин Т1 , Т2 – ийн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statement –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үүд яаж ч холилдсон нэг транзакшины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statement –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үүд өгөгдсөн дарааллаа л ажиллах гэдгийг анхаарах бөгөөд тусгаарлалтаас бусад транзакшины шинж чанарууд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/</a:t>
            </a:r>
            <a:r>
              <a:rPr lang="en-US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AC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</a:t>
            </a:r>
            <a:r>
              <a:rPr lang="en-US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/  -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ыг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зөрчих эсэхийг мөн хянах шаардлагатай.  Үүнээс дараах утгуудыг Т2 буцаах боломжтой.</a:t>
            </a:r>
          </a:p>
          <a:p>
            <a:pPr algn="just"/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2(S3), 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Т1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(S1),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2(S4),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1(S2) =&gt; (25, 30);</a:t>
            </a:r>
          </a:p>
          <a:p>
            <a:pPr algn="just"/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2(S3), 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Т1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(S1), 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Т1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(S2), 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2(S3) =&gt; (25, 40);</a:t>
            </a:r>
          </a:p>
          <a:p>
            <a:pPr algn="just"/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1(S1),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2(S3),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2(S4),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1(S2) 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=&gt;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(30, 30);</a:t>
            </a:r>
            <a:endParaRPr lang="en-US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/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1(S1),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2(S3), 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Т1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(S2), 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2(S4) 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=&gt;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(30, 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40);</a:t>
            </a:r>
          </a:p>
          <a:p>
            <a:pPr algn="just"/>
            <a:endParaRPr lang="en-US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19200" y="8610600"/>
            <a:ext cx="1600200" cy="16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930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4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0E34805D5F75B4EB632F5C3922CC490" ma:contentTypeVersion="3" ma:contentTypeDescription="Create a new document." ma:contentTypeScope="" ma:versionID="d0a7988fd6454f210a12c8cc58dfc1c1">
  <xsd:schema xmlns:xsd="http://www.w3.org/2001/XMLSchema" xmlns:xs="http://www.w3.org/2001/XMLSchema" xmlns:p="http://schemas.microsoft.com/office/2006/metadata/properties" xmlns:ns2="bfc60917-8295-4628-b317-ebbf9cfad357" targetNamespace="http://schemas.microsoft.com/office/2006/metadata/properties" ma:root="true" ma:fieldsID="481d73e60d410d285260f2d0e0e887ce" ns2:_="">
    <xsd:import namespace="bfc60917-8295-4628-b317-ebbf9cfad357"/>
    <xsd:element name="properties">
      <xsd:complexType>
        <xsd:sequence>
          <xsd:element name="documentManagement">
            <xsd:complexType>
              <xsd:all>
                <xsd:element ref="ns2:ReferenceId" minOccurs="0"/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c60917-8295-4628-b317-ebbf9cfad357" elementFormDefault="qualified">
    <xsd:import namespace="http://schemas.microsoft.com/office/2006/documentManagement/types"/>
    <xsd:import namespace="http://schemas.microsoft.com/office/infopath/2007/PartnerControls"/>
    <xsd:element name="ReferenceId" ma:index="8" nillable="true" ma:displayName="ReferenceId" ma:indexed="true" ma:internalName="ReferenceId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ReferenceId xmlns="bfc60917-8295-4628-b317-ebbf9cfad357" xsi:nil="true"/>
  </documentManagement>
</p:properties>
</file>

<file path=customXml/itemProps1.xml><?xml version="1.0" encoding="utf-8"?>
<ds:datastoreItem xmlns:ds="http://schemas.openxmlformats.org/officeDocument/2006/customXml" ds:itemID="{B1C97D7C-AE6E-4C3A-90BE-E56354936BAD}"/>
</file>

<file path=customXml/itemProps2.xml><?xml version="1.0" encoding="utf-8"?>
<ds:datastoreItem xmlns:ds="http://schemas.openxmlformats.org/officeDocument/2006/customXml" ds:itemID="{3264CF90-B437-4023-BE00-60E9CFCF9070}"/>
</file>

<file path=customXml/itemProps3.xml><?xml version="1.0" encoding="utf-8"?>
<ds:datastoreItem xmlns:ds="http://schemas.openxmlformats.org/officeDocument/2006/customXml" ds:itemID="{277508B9-9F90-4027-B9A3-3A785320EA78}"/>
</file>

<file path=docProps/app.xml><?xml version="1.0" encoding="utf-8"?>
<Properties xmlns="http://schemas.openxmlformats.org/officeDocument/2006/extended-properties" xmlns:vt="http://schemas.openxmlformats.org/officeDocument/2006/docPropsVTypes">
  <TotalTime>4219</TotalTime>
  <Words>1511</Words>
  <Application>Microsoft Office PowerPoint</Application>
  <PresentationFormat>Custom</PresentationFormat>
  <Paragraphs>63</Paragraphs>
  <Slides>7</Slides>
  <Notes>7</Notes>
  <HiddenSlides>0</HiddenSlides>
  <MMClips>7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Bagaa</dc:creator>
  <cp:lastModifiedBy>Bagaa</cp:lastModifiedBy>
  <cp:revision>258</cp:revision>
  <dcterms:created xsi:type="dcterms:W3CDTF">2020-12-06T12:30:42Z</dcterms:created>
  <dcterms:modified xsi:type="dcterms:W3CDTF">2021-04-10T09:32:30Z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0x010100B0E34805D5F75B4EB632F5C3922CC490</vt:lpwstr>
  </property>
</Properties>
</file>

<file path=docProps/thumbnail.jpeg>
</file>